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theme/themeOverride3.xml" ContentType="application/vnd.openxmlformats-officedocument.themeOverride+xml"/>
  <Override PartName="/ppt/charts/chart12.xml" ContentType="application/vnd.openxmlformats-officedocument.drawingml.chart+xml"/>
  <Override PartName="/ppt/theme/themeOverride4.xml" ContentType="application/vnd.openxmlformats-officedocument.themeOverr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theme/themeOverride5.xml" ContentType="application/vnd.openxmlformats-officedocument.themeOverride+xml"/>
  <Override PartName="/ppt/charts/chart16.xml" ContentType="application/vnd.openxmlformats-officedocument.drawingml.chart+xml"/>
  <Override PartName="/ppt/theme/themeOverride6.xml" ContentType="application/vnd.openxmlformats-officedocument.themeOverr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9" r:id="rId3"/>
    <p:sldId id="415" r:id="rId4"/>
    <p:sldId id="436" r:id="rId5"/>
    <p:sldId id="371" r:id="rId6"/>
    <p:sldId id="276" r:id="rId7"/>
    <p:sldId id="275" r:id="rId8"/>
    <p:sldId id="367" r:id="rId9"/>
    <p:sldId id="373" r:id="rId10"/>
    <p:sldId id="374" r:id="rId11"/>
    <p:sldId id="294" r:id="rId12"/>
    <p:sldId id="295" r:id="rId13"/>
    <p:sldId id="444" r:id="rId14"/>
    <p:sldId id="376" r:id="rId15"/>
    <p:sldId id="377" r:id="rId16"/>
    <p:sldId id="378" r:id="rId17"/>
    <p:sldId id="416" r:id="rId18"/>
    <p:sldId id="417" r:id="rId19"/>
    <p:sldId id="302" r:id="rId20"/>
    <p:sldId id="303" r:id="rId21"/>
    <p:sldId id="445" r:id="rId22"/>
    <p:sldId id="418" r:id="rId23"/>
    <p:sldId id="429" r:id="rId24"/>
    <p:sldId id="430" r:id="rId25"/>
    <p:sldId id="443" r:id="rId26"/>
    <p:sldId id="419" r:id="rId27"/>
    <p:sldId id="431" r:id="rId28"/>
    <p:sldId id="432" r:id="rId29"/>
    <p:sldId id="420" r:id="rId30"/>
    <p:sldId id="421" r:id="rId31"/>
    <p:sldId id="423" r:id="rId32"/>
    <p:sldId id="425" r:id="rId33"/>
    <p:sldId id="437" r:id="rId34"/>
    <p:sldId id="438" r:id="rId35"/>
    <p:sldId id="424" r:id="rId36"/>
    <p:sldId id="439" r:id="rId37"/>
    <p:sldId id="440" r:id="rId38"/>
    <p:sldId id="433" r:id="rId39"/>
    <p:sldId id="441" r:id="rId40"/>
    <p:sldId id="434" r:id="rId41"/>
    <p:sldId id="435" r:id="rId42"/>
    <p:sldId id="446" r:id="rId43"/>
    <p:sldId id="447" r:id="rId44"/>
  </p:sldIdLst>
  <p:sldSz cx="9144000" cy="6858000" type="screen4x3"/>
  <p:notesSz cx="6797675" cy="9928225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AAA-zavarovalnice\MITJA-demografija-25112013+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E:\AAA-zavarovalnice\VSI%20GRAFIZA%20&#352;TUDIJO-UPORABLJENI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oris\Documents\Dokumenti\projekti\2013\NOVI%20PROJEKTI\DOPOLNILNO%20ZDRAVSTVENO%20ZAVAROVANJE\&#352;KODE-SKUPAJ-90LET-100214.xlsx" TargetMode="External"/><Relationship Id="rId1" Type="http://schemas.openxmlformats.org/officeDocument/2006/relationships/themeOverride" Target="../theme/themeOverride3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oris\Documents\Dokumenti\projekti\2013\NOVI%20PROJEKTI\DOPOLNILNO%20ZDRAVSTVENO%20ZAVAROVANJE\&#352;KODE-SKUPAJ-90LET-100214.xlsx" TargetMode="External"/><Relationship Id="rId1" Type="http://schemas.openxmlformats.org/officeDocument/2006/relationships/themeOverride" Target="../theme/themeOverride4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AAA-zavarovalnice\VSI%20GRAFIZA%20&#352;TUDIJO-UPORABLJENI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AAA-zavarovalnice\VSI%20GRAFIZA%20&#352;TUDIJO-UPORABLJENI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oris\Documents\Dokumenti\projekti\2013\NOVI%20PROJEKTI\DOPOLNILNO%20ZDRAVSTVENO%20ZAVAROVANJE\&#352;KODE-SKUPAJ-90LET-100214.xlsx" TargetMode="External"/><Relationship Id="rId1" Type="http://schemas.openxmlformats.org/officeDocument/2006/relationships/themeOverride" Target="../theme/themeOverride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oris\Documents\Dokumenti\projekti\2013\NOVI%20PROJEKTI\DOPOLNILNO%20ZDRAVSTVENO%20ZAVAROVANJE\&#352;KODE-SKUPAJ-90LET-100214.xlsx" TargetMode="External"/><Relationship Id="rId1" Type="http://schemas.openxmlformats.org/officeDocument/2006/relationships/themeOverride" Target="../theme/themeOverride6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AAA-zavarovalnice\PROJEKCIJE-ZAVAROVALNICE-PONEDELJEK-100314-B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itja.cok\Local%20Settings\Temporary%20Internet%20Files\Content.Outlook\B6EUQLRQ\&#352;KODE-SKUPAJ-90LET-050314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itja.cok\Local%20Settings\Temporary%20Internet%20Files\Content.Outlook\B6EUQLRQ\&#352;KODE-SKUPAJ-90LET-050314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E:\AAA-zavarovalnice\MITJA-demografija-25112013+S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itja.cok\Local%20Settings\Temporary%20Internet%20Files\Content.Outlook\B6EUQLRQ\&#352;KODE-SKUPAJ-90LET-050314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itja.cok\Local%20Settings\Temporary%20Internet%20Files\Content.Outlook\B6EUQLRQ\&#352;KODE-SKUPAJ-90LET-050314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itja.cok\Local%20Settings\Temporary%20Internet%20Files\Content.Outlook\B6EUQLRQ\&#352;KODE-SKUPAJ-90LET-050314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itja.cok\Local%20Settings\Temporary%20Internet%20Files\Content.Outlook\B6EUQLRQ\&#352;KODE-SKUPAJ-90LET-05031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AAA-zavarovalnice\MITJA-demografija-25112013+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AAA-zavarovalnice\MITJA-demografija-25112013+S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mitja.cok\Local%20Settings\Temporary%20Internet%20Files\Content.Outlook\B6EUQLRQ\SCENARIJI-MDDSZ-KON&#268;NI%20ZPIZ2-260214.xlsx" TargetMode="External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mitja.cok\Local%20Settings\Temporary%20Internet%20Files\Content.Outlook\B6EUQLRQ\SCENARIJI-MDDSZ-KON&#268;NI%20ZPIZ2-260214.xlsx" TargetMode="External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AAA-zavarovalnice\VSI%20GRAFIZA%20&#352;TUDIJO-UPORABLJENI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AAA-zavarovalnice\VSI%20GRAFIZA%20&#352;TUDIJO-UPORABLJENI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AAA-zavarovalnice\VSI%20GRAFIZA%20&#352;TUDIJO-UPORABLJEN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56558891012262"/>
          <c:y val="6.0483930510422695E-2"/>
          <c:w val="0.8141371663034378"/>
          <c:h val="0.80645240680562347"/>
        </c:manualLayout>
      </c:layout>
      <c:barChart>
        <c:barDir val="bar"/>
        <c:grouping val="clustered"/>
        <c:varyColors val="0"/>
        <c:ser>
          <c:idx val="0"/>
          <c:order val="0"/>
          <c:tx>
            <c:v>Stanje v izbranem letu </c:v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0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1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2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3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4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5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6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7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8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9"/>
            <c:invertIfNegative val="0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0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1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2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3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4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5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6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7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8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9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0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1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2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3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4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5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6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7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8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9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0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1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2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3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4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5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6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7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8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9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0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1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2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3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4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5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6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7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8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9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0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1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2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3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4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5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6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7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8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9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0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1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2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3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4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5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6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7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8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9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0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1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2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3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4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5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6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7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8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9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0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1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2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3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4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5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6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7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8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9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00"/>
            <c:invertIfNegative val="0"/>
            <c:bubble3D val="0"/>
            <c:spPr>
              <a:solidFill>
                <a:srgbClr val="C0C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'C:\PROGRAM\microageing\_helpers\[DM73.xlsm]Podatki za piramido'!$A$3:$A$103</c:f>
              <c:strCache>
                <c:ptCount val="101"/>
                <c:pt idx="0">
                  <c:v>   0</c:v>
                </c:pt>
                <c:pt idx="1">
                  <c:v>   1</c:v>
                </c:pt>
                <c:pt idx="2">
                  <c:v>   2</c:v>
                </c:pt>
                <c:pt idx="3">
                  <c:v>   3</c:v>
                </c:pt>
                <c:pt idx="4">
                  <c:v>   4</c:v>
                </c:pt>
                <c:pt idx="5">
                  <c:v>   5</c:v>
                </c:pt>
                <c:pt idx="6">
                  <c:v>   6</c:v>
                </c:pt>
                <c:pt idx="7">
                  <c:v>   7</c:v>
                </c:pt>
                <c:pt idx="8">
                  <c:v>   8</c:v>
                </c:pt>
                <c:pt idx="9">
                  <c:v>   9</c:v>
                </c:pt>
                <c:pt idx="10">
                  <c:v>  10</c:v>
                </c:pt>
                <c:pt idx="11">
                  <c:v>  11</c:v>
                </c:pt>
                <c:pt idx="12">
                  <c:v>  12</c:v>
                </c:pt>
                <c:pt idx="13">
                  <c:v>  13</c:v>
                </c:pt>
                <c:pt idx="14">
                  <c:v>  14</c:v>
                </c:pt>
                <c:pt idx="15">
                  <c:v>  15</c:v>
                </c:pt>
                <c:pt idx="16">
                  <c:v>  16</c:v>
                </c:pt>
                <c:pt idx="17">
                  <c:v>  17</c:v>
                </c:pt>
                <c:pt idx="18">
                  <c:v>  18</c:v>
                </c:pt>
                <c:pt idx="19">
                  <c:v>  19</c:v>
                </c:pt>
                <c:pt idx="20">
                  <c:v>  20</c:v>
                </c:pt>
                <c:pt idx="21">
                  <c:v>  21</c:v>
                </c:pt>
                <c:pt idx="22">
                  <c:v>  22</c:v>
                </c:pt>
                <c:pt idx="23">
                  <c:v>  23</c:v>
                </c:pt>
                <c:pt idx="24">
                  <c:v>  24</c:v>
                </c:pt>
                <c:pt idx="25">
                  <c:v>  25</c:v>
                </c:pt>
                <c:pt idx="26">
                  <c:v>  26</c:v>
                </c:pt>
                <c:pt idx="27">
                  <c:v>  27</c:v>
                </c:pt>
                <c:pt idx="28">
                  <c:v>  28</c:v>
                </c:pt>
                <c:pt idx="29">
                  <c:v>  29</c:v>
                </c:pt>
                <c:pt idx="30">
                  <c:v>  30</c:v>
                </c:pt>
                <c:pt idx="31">
                  <c:v>  31</c:v>
                </c:pt>
                <c:pt idx="32">
                  <c:v>  32</c:v>
                </c:pt>
                <c:pt idx="33">
                  <c:v>  33</c:v>
                </c:pt>
                <c:pt idx="34">
                  <c:v>  34</c:v>
                </c:pt>
                <c:pt idx="35">
                  <c:v>  35</c:v>
                </c:pt>
                <c:pt idx="36">
                  <c:v>  36</c:v>
                </c:pt>
                <c:pt idx="37">
                  <c:v>  37</c:v>
                </c:pt>
                <c:pt idx="38">
                  <c:v>  38</c:v>
                </c:pt>
                <c:pt idx="39">
                  <c:v>  39</c:v>
                </c:pt>
                <c:pt idx="40">
                  <c:v>  40</c:v>
                </c:pt>
                <c:pt idx="41">
                  <c:v>  41</c:v>
                </c:pt>
                <c:pt idx="42">
                  <c:v>  42</c:v>
                </c:pt>
                <c:pt idx="43">
                  <c:v>  43</c:v>
                </c:pt>
                <c:pt idx="44">
                  <c:v>  44</c:v>
                </c:pt>
                <c:pt idx="45">
                  <c:v>  45</c:v>
                </c:pt>
                <c:pt idx="46">
                  <c:v>  46</c:v>
                </c:pt>
                <c:pt idx="47">
                  <c:v>  47</c:v>
                </c:pt>
                <c:pt idx="48">
                  <c:v>  48</c:v>
                </c:pt>
                <c:pt idx="49">
                  <c:v>  49</c:v>
                </c:pt>
                <c:pt idx="50">
                  <c:v>  50</c:v>
                </c:pt>
                <c:pt idx="51">
                  <c:v>  51</c:v>
                </c:pt>
                <c:pt idx="52">
                  <c:v>  52</c:v>
                </c:pt>
                <c:pt idx="53">
                  <c:v>  53</c:v>
                </c:pt>
                <c:pt idx="54">
                  <c:v>  54</c:v>
                </c:pt>
                <c:pt idx="55">
                  <c:v>  55</c:v>
                </c:pt>
                <c:pt idx="56">
                  <c:v>  56</c:v>
                </c:pt>
                <c:pt idx="57">
                  <c:v>  57</c:v>
                </c:pt>
                <c:pt idx="58">
                  <c:v>  58</c:v>
                </c:pt>
                <c:pt idx="59">
                  <c:v>  59</c:v>
                </c:pt>
                <c:pt idx="60">
                  <c:v>  60</c:v>
                </c:pt>
                <c:pt idx="61">
                  <c:v>  61</c:v>
                </c:pt>
                <c:pt idx="62">
                  <c:v>  62</c:v>
                </c:pt>
                <c:pt idx="63">
                  <c:v>  63</c:v>
                </c:pt>
                <c:pt idx="64">
                  <c:v>  64</c:v>
                </c:pt>
                <c:pt idx="65">
                  <c:v>  65</c:v>
                </c:pt>
                <c:pt idx="66">
                  <c:v>  66</c:v>
                </c:pt>
                <c:pt idx="67">
                  <c:v>  67</c:v>
                </c:pt>
                <c:pt idx="68">
                  <c:v>  68</c:v>
                </c:pt>
                <c:pt idx="69">
                  <c:v>  69</c:v>
                </c:pt>
                <c:pt idx="70">
                  <c:v>  70</c:v>
                </c:pt>
                <c:pt idx="71">
                  <c:v>  71</c:v>
                </c:pt>
                <c:pt idx="72">
                  <c:v>  72</c:v>
                </c:pt>
                <c:pt idx="73">
                  <c:v>  73</c:v>
                </c:pt>
                <c:pt idx="74">
                  <c:v>  74</c:v>
                </c:pt>
                <c:pt idx="75">
                  <c:v>  75</c:v>
                </c:pt>
                <c:pt idx="76">
                  <c:v>  76</c:v>
                </c:pt>
                <c:pt idx="77">
                  <c:v>  77</c:v>
                </c:pt>
                <c:pt idx="78">
                  <c:v>  78</c:v>
                </c:pt>
                <c:pt idx="79">
                  <c:v>  79</c:v>
                </c:pt>
                <c:pt idx="80">
                  <c:v>  80</c:v>
                </c:pt>
                <c:pt idx="81">
                  <c:v>  81</c:v>
                </c:pt>
                <c:pt idx="82">
                  <c:v>  82</c:v>
                </c:pt>
                <c:pt idx="83">
                  <c:v>  83</c:v>
                </c:pt>
                <c:pt idx="84">
                  <c:v>  84</c:v>
                </c:pt>
                <c:pt idx="85">
                  <c:v>  85</c:v>
                </c:pt>
                <c:pt idx="86">
                  <c:v>  86</c:v>
                </c:pt>
                <c:pt idx="87">
                  <c:v>  87</c:v>
                </c:pt>
                <c:pt idx="88">
                  <c:v>  88</c:v>
                </c:pt>
                <c:pt idx="89">
                  <c:v>  89</c:v>
                </c:pt>
                <c:pt idx="90">
                  <c:v>  90</c:v>
                </c:pt>
                <c:pt idx="91">
                  <c:v>  91</c:v>
                </c:pt>
                <c:pt idx="92">
                  <c:v>  92</c:v>
                </c:pt>
                <c:pt idx="93">
                  <c:v>  93</c:v>
                </c:pt>
                <c:pt idx="94">
                  <c:v>  94</c:v>
                </c:pt>
                <c:pt idx="95">
                  <c:v>  95</c:v>
                </c:pt>
                <c:pt idx="96">
                  <c:v>  96</c:v>
                </c:pt>
                <c:pt idx="97">
                  <c:v>  97</c:v>
                </c:pt>
                <c:pt idx="98">
                  <c:v>  98</c:v>
                </c:pt>
                <c:pt idx="99">
                  <c:v>  99</c:v>
                </c:pt>
                <c:pt idx="100">
                  <c:v>100+</c:v>
                </c:pt>
              </c:strCache>
            </c:strRef>
          </c:cat>
          <c:val>
            <c:numRef>
              <c:f>[Zvezek3]RezDemogr01!$C$135:$C$235</c:f>
              <c:numCache>
                <c:formatCode>General</c:formatCode>
                <c:ptCount val="101"/>
                <c:pt idx="0">
                  <c:v>10.71945104194327</c:v>
                </c:pt>
                <c:pt idx="1">
                  <c:v>10.860809132623572</c:v>
                </c:pt>
                <c:pt idx="2">
                  <c:v>10.762479919148973</c:v>
                </c:pt>
                <c:pt idx="3">
                  <c:v>11.120370785398318</c:v>
                </c:pt>
                <c:pt idx="4">
                  <c:v>10.145772208666386</c:v>
                </c:pt>
                <c:pt idx="5">
                  <c:v>9.6227722073024697</c:v>
                </c:pt>
                <c:pt idx="6">
                  <c:v>9.1726934523286268</c:v>
                </c:pt>
                <c:pt idx="7">
                  <c:v>9.1954184208494194</c:v>
                </c:pt>
                <c:pt idx="8">
                  <c:v>8.6992542139164968</c:v>
                </c:pt>
                <c:pt idx="9">
                  <c:v>8.9297349788133076</c:v>
                </c:pt>
                <c:pt idx="10">
                  <c:v>8.8431622544940378</c:v>
                </c:pt>
                <c:pt idx="11">
                  <c:v>9.1872253217645419</c:v>
                </c:pt>
                <c:pt idx="12">
                  <c:v>8.8502821217449767</c:v>
                </c:pt>
                <c:pt idx="13">
                  <c:v>8.9458970747953348</c:v>
                </c:pt>
                <c:pt idx="14">
                  <c:v>9.2042747835826439</c:v>
                </c:pt>
                <c:pt idx="15">
                  <c:v>9.4443160520709988</c:v>
                </c:pt>
                <c:pt idx="16">
                  <c:v>9.5392223172110349</c:v>
                </c:pt>
                <c:pt idx="17">
                  <c:v>9.9277092883033546</c:v>
                </c:pt>
                <c:pt idx="18">
                  <c:v>10.037370629929999</c:v>
                </c:pt>
                <c:pt idx="19">
                  <c:v>10.13987952617792</c:v>
                </c:pt>
                <c:pt idx="20">
                  <c:v>11.043544807021474</c:v>
                </c:pt>
                <c:pt idx="21">
                  <c:v>11.500390454856468</c:v>
                </c:pt>
                <c:pt idx="22">
                  <c:v>12.016589706106886</c:v>
                </c:pt>
                <c:pt idx="23">
                  <c:v>13.022058414311957</c:v>
                </c:pt>
                <c:pt idx="24">
                  <c:v>13.312065892427524</c:v>
                </c:pt>
                <c:pt idx="25">
                  <c:v>13.041419806463956</c:v>
                </c:pt>
                <c:pt idx="26">
                  <c:v>13.485522676795018</c:v>
                </c:pt>
                <c:pt idx="27">
                  <c:v>13.713562036935587</c:v>
                </c:pt>
                <c:pt idx="28">
                  <c:v>14.041472455802227</c:v>
                </c:pt>
                <c:pt idx="29">
                  <c:v>14.416222819061376</c:v>
                </c:pt>
                <c:pt idx="30">
                  <c:v>14.860085126306824</c:v>
                </c:pt>
                <c:pt idx="31">
                  <c:v>15.410970701818398</c:v>
                </c:pt>
                <c:pt idx="32">
                  <c:v>15.225177892704259</c:v>
                </c:pt>
                <c:pt idx="33">
                  <c:v>15.106996728566521</c:v>
                </c:pt>
                <c:pt idx="34">
                  <c:v>14.960228601370753</c:v>
                </c:pt>
                <c:pt idx="35">
                  <c:v>15.388158563903994</c:v>
                </c:pt>
                <c:pt idx="36">
                  <c:v>15.097619342167302</c:v>
                </c:pt>
                <c:pt idx="37">
                  <c:v>14.421320544821699</c:v>
                </c:pt>
                <c:pt idx="38">
                  <c:v>14.584925014539881</c:v>
                </c:pt>
                <c:pt idx="39">
                  <c:v>14.473411288224376</c:v>
                </c:pt>
                <c:pt idx="40">
                  <c:v>14.105755025903134</c:v>
                </c:pt>
                <c:pt idx="41">
                  <c:v>13.941281731827548</c:v>
                </c:pt>
                <c:pt idx="42">
                  <c:v>14.195445887609818</c:v>
                </c:pt>
                <c:pt idx="43">
                  <c:v>14.446719090723089</c:v>
                </c:pt>
                <c:pt idx="44">
                  <c:v>15.473377794414045</c:v>
                </c:pt>
                <c:pt idx="45">
                  <c:v>15.706471606573498</c:v>
                </c:pt>
                <c:pt idx="46">
                  <c:v>15.988325442559718</c:v>
                </c:pt>
                <c:pt idx="47">
                  <c:v>15.373622608511432</c:v>
                </c:pt>
                <c:pt idx="48">
                  <c:v>15.308460945881803</c:v>
                </c:pt>
                <c:pt idx="49">
                  <c:v>15.149580920764519</c:v>
                </c:pt>
                <c:pt idx="50">
                  <c:v>15.424912902237049</c:v>
                </c:pt>
                <c:pt idx="51">
                  <c:v>15.173158522684464</c:v>
                </c:pt>
                <c:pt idx="52">
                  <c:v>14.796030534428176</c:v>
                </c:pt>
                <c:pt idx="53">
                  <c:v>14.657786230172364</c:v>
                </c:pt>
                <c:pt idx="54">
                  <c:v>15.272073928884469</c:v>
                </c:pt>
                <c:pt idx="55">
                  <c:v>15.41667511817859</c:v>
                </c:pt>
                <c:pt idx="56">
                  <c:v>15.315805308581426</c:v>
                </c:pt>
                <c:pt idx="57">
                  <c:v>15.057204411535119</c:v>
                </c:pt>
                <c:pt idx="58">
                  <c:v>14.96739217275843</c:v>
                </c:pt>
                <c:pt idx="59">
                  <c:v>14.653433136994877</c:v>
                </c:pt>
                <c:pt idx="60">
                  <c:v>14.065102358827039</c:v>
                </c:pt>
                <c:pt idx="61">
                  <c:v>14.126316136272543</c:v>
                </c:pt>
                <c:pt idx="62">
                  <c:v>12.93360202968087</c:v>
                </c:pt>
                <c:pt idx="63">
                  <c:v>12.378329620572368</c:v>
                </c:pt>
                <c:pt idx="64">
                  <c:v>11.898025647388478</c:v>
                </c:pt>
                <c:pt idx="65">
                  <c:v>11.011153556854289</c:v>
                </c:pt>
                <c:pt idx="66">
                  <c:v>7.9522951418062497</c:v>
                </c:pt>
                <c:pt idx="67">
                  <c:v>9.7456669145522508</c:v>
                </c:pt>
                <c:pt idx="68">
                  <c:v>10.998327815607082</c:v>
                </c:pt>
                <c:pt idx="69">
                  <c:v>10.973647508217377</c:v>
                </c:pt>
                <c:pt idx="70">
                  <c:v>10.123314615661275</c:v>
                </c:pt>
                <c:pt idx="71">
                  <c:v>10.128496150329006</c:v>
                </c:pt>
                <c:pt idx="72">
                  <c:v>9.9619002798498251</c:v>
                </c:pt>
                <c:pt idx="73">
                  <c:v>9.5286617871582919</c:v>
                </c:pt>
                <c:pt idx="74">
                  <c:v>9.2645952365507274</c:v>
                </c:pt>
                <c:pt idx="75">
                  <c:v>9.3512988202583145</c:v>
                </c:pt>
                <c:pt idx="76">
                  <c:v>8.9365728394427748</c:v>
                </c:pt>
                <c:pt idx="77">
                  <c:v>8.932991189901113</c:v>
                </c:pt>
                <c:pt idx="78">
                  <c:v>8.6854203096584328</c:v>
                </c:pt>
                <c:pt idx="79">
                  <c:v>8.5909062956731876</c:v>
                </c:pt>
                <c:pt idx="80">
                  <c:v>8.0215890237768281</c:v>
                </c:pt>
                <c:pt idx="81">
                  <c:v>7.9000423835100948</c:v>
                </c:pt>
                <c:pt idx="82">
                  <c:v>6.8041721887936104</c:v>
                </c:pt>
                <c:pt idx="83">
                  <c:v>6.4068362411689455</c:v>
                </c:pt>
                <c:pt idx="84">
                  <c:v>5.8264659501085676</c:v>
                </c:pt>
                <c:pt idx="85">
                  <c:v>5.3018187722037862</c:v>
                </c:pt>
                <c:pt idx="86">
                  <c:v>4.7595924053596743</c:v>
                </c:pt>
                <c:pt idx="87">
                  <c:v>3.9962388915050737</c:v>
                </c:pt>
                <c:pt idx="88">
                  <c:v>3.5003144616825121</c:v>
                </c:pt>
                <c:pt idx="89">
                  <c:v>2.8015158504234932</c:v>
                </c:pt>
                <c:pt idx="90">
                  <c:v>2.3041132009152241</c:v>
                </c:pt>
                <c:pt idx="91">
                  <c:v>1.6346133536511582</c:v>
                </c:pt>
                <c:pt idx="92">
                  <c:v>1.1599922848723818</c:v>
                </c:pt>
                <c:pt idx="93">
                  <c:v>0.59118700362439891</c:v>
                </c:pt>
                <c:pt idx="94">
                  <c:v>0.37329862271922681</c:v>
                </c:pt>
                <c:pt idx="95">
                  <c:v>0.29697132589465219</c:v>
                </c:pt>
                <c:pt idx="96">
                  <c:v>0.28037584398487986</c:v>
                </c:pt>
                <c:pt idx="97">
                  <c:v>0.2791229186803203</c:v>
                </c:pt>
                <c:pt idx="98">
                  <c:v>0.19726154148060854</c:v>
                </c:pt>
                <c:pt idx="99">
                  <c:v>0.12917586379222071</c:v>
                </c:pt>
                <c:pt idx="100">
                  <c:v>0.1767586121106568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74733304"/>
        <c:axId val="274736048"/>
      </c:barChart>
      <c:catAx>
        <c:axId val="2747333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81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27473604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274736048"/>
        <c:scaling>
          <c:orientation val="minMax"/>
          <c:max val="2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274733304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l-SI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125235818560774"/>
          <c:y val="7.4548702245552628E-2"/>
          <c:w val="0.85019891599580533"/>
          <c:h val="0.8326195683872849"/>
        </c:manualLayout>
      </c:layout>
      <c:areaChart>
        <c:grouping val="percentStacked"/>
        <c:varyColors val="0"/>
        <c:ser>
          <c:idx val="0"/>
          <c:order val="0"/>
          <c:tx>
            <c:strRef>
              <c:f>'M-SKUPAJ-90'!$B$86:$C$86</c:f>
              <c:strCache>
                <c:ptCount val="1"/>
                <c:pt idx="0">
                  <c:v>0-100</c:v>
                </c:pt>
              </c:strCache>
            </c:strRef>
          </c:tx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'Ž-SKUPAJ-90'!$B$89:$B$164</c:f>
              <c:numCache>
                <c:formatCode>#,##0.0000</c:formatCode>
                <c:ptCount val="76"/>
                <c:pt idx="0">
                  <c:v>1</c:v>
                </c:pt>
                <c:pt idx="1">
                  <c:v>1</c:v>
                </c:pt>
                <c:pt idx="2">
                  <c:v>0.9998958413671869</c:v>
                </c:pt>
                <c:pt idx="3">
                  <c:v>0.99760630660772887</c:v>
                </c:pt>
                <c:pt idx="4">
                  <c:v>0.9892910265011422</c:v>
                </c:pt>
                <c:pt idx="5">
                  <c:v>0.97295564101798093</c:v>
                </c:pt>
                <c:pt idx="6">
                  <c:v>0.95810333097222788</c:v>
                </c:pt>
                <c:pt idx="7">
                  <c:v>0.93029835171008768</c:v>
                </c:pt>
                <c:pt idx="8">
                  <c:v>0.90622654569721017</c:v>
                </c:pt>
                <c:pt idx="9">
                  <c:v>0.87251664470426726</c:v>
                </c:pt>
                <c:pt idx="10">
                  <c:v>0.81267431260982137</c:v>
                </c:pt>
                <c:pt idx="11">
                  <c:v>0.70426868311571467</c:v>
                </c:pt>
                <c:pt idx="12">
                  <c:v>0.62923629121473212</c:v>
                </c:pt>
                <c:pt idx="13">
                  <c:v>0.61753894912496576</c:v>
                </c:pt>
                <c:pt idx="14">
                  <c:v>0.59919408231957705</c:v>
                </c:pt>
                <c:pt idx="15">
                  <c:v>0.5987779665009606</c:v>
                </c:pt>
                <c:pt idx="16">
                  <c:v>0.597388068989954</c:v>
                </c:pt>
                <c:pt idx="17">
                  <c:v>0.58283284304741556</c:v>
                </c:pt>
                <c:pt idx="18">
                  <c:v>0.55529682117284807</c:v>
                </c:pt>
                <c:pt idx="19">
                  <c:v>0.55293520690342002</c:v>
                </c:pt>
                <c:pt idx="20">
                  <c:v>0.5485644374775136</c:v>
                </c:pt>
                <c:pt idx="21">
                  <c:v>0.5371229179895326</c:v>
                </c:pt>
                <c:pt idx="22">
                  <c:v>0.52832992153818692</c:v>
                </c:pt>
                <c:pt idx="23">
                  <c:v>0.50971147251689453</c:v>
                </c:pt>
                <c:pt idx="24">
                  <c:v>0.51642814640145251</c:v>
                </c:pt>
                <c:pt idx="25">
                  <c:v>0.50351270660639147</c:v>
                </c:pt>
                <c:pt idx="26">
                  <c:v>0.47312048012360963</c:v>
                </c:pt>
                <c:pt idx="27">
                  <c:v>0.48210580647478735</c:v>
                </c:pt>
                <c:pt idx="28">
                  <c:v>0.46522667417917757</c:v>
                </c:pt>
                <c:pt idx="29">
                  <c:v>0.44764254094139261</c:v>
                </c:pt>
                <c:pt idx="30">
                  <c:v>0.43528586643665723</c:v>
                </c:pt>
                <c:pt idx="31">
                  <c:v>0.42558310104486691</c:v>
                </c:pt>
                <c:pt idx="32">
                  <c:v>0.40968014162607036</c:v>
                </c:pt>
                <c:pt idx="33">
                  <c:v>0.39345843358922894</c:v>
                </c:pt>
                <c:pt idx="34">
                  <c:v>0.36238382347668946</c:v>
                </c:pt>
                <c:pt idx="35">
                  <c:v>0.36161638620094072</c:v>
                </c:pt>
                <c:pt idx="36">
                  <c:v>0.34635767854214461</c:v>
                </c:pt>
                <c:pt idx="37">
                  <c:v>0.31139850938930158</c:v>
                </c:pt>
                <c:pt idx="38">
                  <c:v>0.30429459100565642</c:v>
                </c:pt>
                <c:pt idx="39">
                  <c:v>0.29664780522718281</c:v>
                </c:pt>
                <c:pt idx="40">
                  <c:v>0.29544037326482686</c:v>
                </c:pt>
                <c:pt idx="41">
                  <c:v>0.28961026427484415</c:v>
                </c:pt>
                <c:pt idx="42">
                  <c:v>0.2760136482292343</c:v>
                </c:pt>
                <c:pt idx="43">
                  <c:v>0.27129472980547081</c:v>
                </c:pt>
                <c:pt idx="44">
                  <c:v>0.25328142253258379</c:v>
                </c:pt>
                <c:pt idx="45">
                  <c:v>0.26280317681215176</c:v>
                </c:pt>
                <c:pt idx="46">
                  <c:v>0.23399671327537941</c:v>
                </c:pt>
                <c:pt idx="47">
                  <c:v>0.23068292943929936</c:v>
                </c:pt>
                <c:pt idx="48">
                  <c:v>0.192375100561681</c:v>
                </c:pt>
                <c:pt idx="49">
                  <c:v>0.17656190575905864</c:v>
                </c:pt>
                <c:pt idx="50">
                  <c:v>0.16478232160706349</c:v>
                </c:pt>
                <c:pt idx="51">
                  <c:v>0.14592338229386281</c:v>
                </c:pt>
                <c:pt idx="52">
                  <c:v>7.9992123028714029E-2</c:v>
                </c:pt>
                <c:pt idx="53">
                  <c:v>0.15243863390801271</c:v>
                </c:pt>
                <c:pt idx="54">
                  <c:v>0.14471967756531143</c:v>
                </c:pt>
                <c:pt idx="55">
                  <c:v>0.10698705508400635</c:v>
                </c:pt>
                <c:pt idx="56">
                  <c:v>8.3324613860224744E-2</c:v>
                </c:pt>
                <c:pt idx="57">
                  <c:v>9.7994362404858523E-2</c:v>
                </c:pt>
                <c:pt idx="58">
                  <c:v>8.2559670386136888E-2</c:v>
                </c:pt>
                <c:pt idx="59">
                  <c:v>6.9364108265267579E-2</c:v>
                </c:pt>
                <c:pt idx="60">
                  <c:v>5.8063327892009298E-2</c:v>
                </c:pt>
                <c:pt idx="61">
                  <c:v>5.3512031882114827E-2</c:v>
                </c:pt>
                <c:pt idx="62">
                  <c:v>5.8940262331499696E-2</c:v>
                </c:pt>
                <c:pt idx="63">
                  <c:v>4.7530538398628343E-2</c:v>
                </c:pt>
                <c:pt idx="64">
                  <c:v>3.883239427146716E-2</c:v>
                </c:pt>
                <c:pt idx="65">
                  <c:v>3.3449406428540891E-2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</c:numCache>
            </c:numRef>
          </c:val>
        </c:ser>
        <c:ser>
          <c:idx val="1"/>
          <c:order val="1"/>
          <c:tx>
            <c:strRef>
              <c:f>'M-SKUPAJ-90'!$D$86:$E$86</c:f>
              <c:strCache>
                <c:ptCount val="1"/>
                <c:pt idx="0">
                  <c:v>100-200</c:v>
                </c:pt>
              </c:strCache>
            </c:strRef>
          </c:tx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'Ž-SKUPAJ-90'!$D$89:$D$164</c:f>
              <c:numCache>
                <c:formatCode>#,##0.0000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1.0415863281366903E-4</c:v>
                </c:pt>
                <c:pt idx="3">
                  <c:v>1.3963211454915221E-3</c:v>
                </c:pt>
                <c:pt idx="4">
                  <c:v>5.3053630177829908E-3</c:v>
                </c:pt>
                <c:pt idx="5">
                  <c:v>1.2407447848381502E-2</c:v>
                </c:pt>
                <c:pt idx="6">
                  <c:v>1.5833560694147274E-2</c:v>
                </c:pt>
                <c:pt idx="7">
                  <c:v>2.8615260020981192E-2</c:v>
                </c:pt>
                <c:pt idx="8">
                  <c:v>3.9522319745416395E-2</c:v>
                </c:pt>
                <c:pt idx="9">
                  <c:v>5.2809128781258687E-2</c:v>
                </c:pt>
                <c:pt idx="10">
                  <c:v>7.565645839611293E-2</c:v>
                </c:pt>
                <c:pt idx="11">
                  <c:v>0.11868612871117473</c:v>
                </c:pt>
                <c:pt idx="12">
                  <c:v>0.14623835488861406</c:v>
                </c:pt>
                <c:pt idx="13">
                  <c:v>0.14208788852319668</c:v>
                </c:pt>
                <c:pt idx="14">
                  <c:v>0.15189845815278172</c:v>
                </c:pt>
                <c:pt idx="15">
                  <c:v>0.14871284697838544</c:v>
                </c:pt>
                <c:pt idx="16">
                  <c:v>0.14693866095257124</c:v>
                </c:pt>
                <c:pt idx="17">
                  <c:v>0.14489984067203499</c:v>
                </c:pt>
                <c:pt idx="18">
                  <c:v>0.15463112147974797</c:v>
                </c:pt>
                <c:pt idx="19">
                  <c:v>0.15386979041068838</c:v>
                </c:pt>
                <c:pt idx="20">
                  <c:v>0.15032338834511674</c:v>
                </c:pt>
                <c:pt idx="21">
                  <c:v>0.15340847261825213</c:v>
                </c:pt>
                <c:pt idx="22">
                  <c:v>0.15126676359449215</c:v>
                </c:pt>
                <c:pt idx="23">
                  <c:v>0.15811304435098075</c:v>
                </c:pt>
                <c:pt idx="24">
                  <c:v>0.1458911693907482</c:v>
                </c:pt>
                <c:pt idx="25">
                  <c:v>0.15223039879257658</c:v>
                </c:pt>
                <c:pt idx="26">
                  <c:v>0.15687668107907551</c:v>
                </c:pt>
                <c:pt idx="27">
                  <c:v>0.1457627905543965</c:v>
                </c:pt>
                <c:pt idx="28">
                  <c:v>0.15073439998497579</c:v>
                </c:pt>
                <c:pt idx="29">
                  <c:v>0.15411574426710278</c:v>
                </c:pt>
                <c:pt idx="30">
                  <c:v>0.14797046146277532</c:v>
                </c:pt>
                <c:pt idx="31">
                  <c:v>0.14538496800392331</c:v>
                </c:pt>
                <c:pt idx="32">
                  <c:v>0.14562681524735369</c:v>
                </c:pt>
                <c:pt idx="33">
                  <c:v>0.14082635146808134</c:v>
                </c:pt>
                <c:pt idx="34">
                  <c:v>0.14565499627606876</c:v>
                </c:pt>
                <c:pt idx="35">
                  <c:v>0.13699927589544431</c:v>
                </c:pt>
                <c:pt idx="36">
                  <c:v>0.13240214153389096</c:v>
                </c:pt>
                <c:pt idx="37">
                  <c:v>0.14144104194954391</c:v>
                </c:pt>
                <c:pt idx="38">
                  <c:v>0.13095233136226245</c:v>
                </c:pt>
                <c:pt idx="39">
                  <c:v>0.13251067874703584</c:v>
                </c:pt>
                <c:pt idx="40">
                  <c:v>0.13078023061220104</c:v>
                </c:pt>
                <c:pt idx="41">
                  <c:v>0.12622358815841531</c:v>
                </c:pt>
                <c:pt idx="42">
                  <c:v>0.1261868397125783</c:v>
                </c:pt>
                <c:pt idx="43">
                  <c:v>0.12060685251025047</c:v>
                </c:pt>
                <c:pt idx="44">
                  <c:v>0.12211715577621605</c:v>
                </c:pt>
                <c:pt idx="45">
                  <c:v>0.12170120449726896</c:v>
                </c:pt>
                <c:pt idx="46">
                  <c:v>0.11891799276424181</c:v>
                </c:pt>
                <c:pt idx="47">
                  <c:v>0.11483193858179698</c:v>
                </c:pt>
                <c:pt idx="48">
                  <c:v>0.11094346664405853</c:v>
                </c:pt>
                <c:pt idx="49">
                  <c:v>0.11996788343693914</c:v>
                </c:pt>
                <c:pt idx="50">
                  <c:v>0.11008187616140314</c:v>
                </c:pt>
                <c:pt idx="51">
                  <c:v>0.10100702581120252</c:v>
                </c:pt>
                <c:pt idx="52">
                  <c:v>9.0263966984092142E-2</c:v>
                </c:pt>
                <c:pt idx="53">
                  <c:v>9.1849350241123145E-2</c:v>
                </c:pt>
                <c:pt idx="54">
                  <c:v>8.2211995336596178E-2</c:v>
                </c:pt>
                <c:pt idx="55">
                  <c:v>8.5079577638053502E-2</c:v>
                </c:pt>
                <c:pt idx="56">
                  <c:v>8.4052758908133546E-2</c:v>
                </c:pt>
                <c:pt idx="57">
                  <c:v>8.0743729886903981E-2</c:v>
                </c:pt>
                <c:pt idx="58">
                  <c:v>7.5824045039277019E-2</c:v>
                </c:pt>
                <c:pt idx="59">
                  <c:v>7.2179619317585236E-2</c:v>
                </c:pt>
                <c:pt idx="60">
                  <c:v>6.6272996948829654E-2</c:v>
                </c:pt>
                <c:pt idx="61">
                  <c:v>6.33402854662658E-2</c:v>
                </c:pt>
                <c:pt idx="62">
                  <c:v>6.2261626278422279E-2</c:v>
                </c:pt>
                <c:pt idx="63">
                  <c:v>5.8734460608581826E-2</c:v>
                </c:pt>
                <c:pt idx="64">
                  <c:v>5.3059606731750406E-2</c:v>
                </c:pt>
                <c:pt idx="65">
                  <c:v>4.8722412070666903E-2</c:v>
                </c:pt>
                <c:pt idx="66">
                  <c:v>5.7632434849450458E-2</c:v>
                </c:pt>
                <c:pt idx="67">
                  <c:v>5.3734521016793851E-2</c:v>
                </c:pt>
                <c:pt idx="68">
                  <c:v>4.4722512119168827E-2</c:v>
                </c:pt>
                <c:pt idx="69">
                  <c:v>4.7616182940386921E-2</c:v>
                </c:pt>
                <c:pt idx="70">
                  <c:v>5.6096871468895373E-2</c:v>
                </c:pt>
                <c:pt idx="71">
                  <c:v>5.2392062451433352E-2</c:v>
                </c:pt>
                <c:pt idx="72">
                  <c:v>5.4418411424672096E-2</c:v>
                </c:pt>
                <c:pt idx="73">
                  <c:v>5.7222607975938145E-2</c:v>
                </c:pt>
                <c:pt idx="74">
                  <c:v>6.0082346145146688E-2</c:v>
                </c:pt>
                <c:pt idx="75">
                  <c:v>6.5835498986265839E-2</c:v>
                </c:pt>
              </c:numCache>
            </c:numRef>
          </c:val>
        </c:ser>
        <c:ser>
          <c:idx val="2"/>
          <c:order val="2"/>
          <c:tx>
            <c:strRef>
              <c:f>'M-SKUPAJ-90'!$F$86:$G$86</c:f>
              <c:strCache>
                <c:ptCount val="1"/>
                <c:pt idx="0">
                  <c:v>200-300</c:v>
                </c:pt>
              </c:strCache>
            </c:strRef>
          </c:tx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'Ž-SKUPAJ-90'!$F$89:$F$164</c:f>
              <c:numCache>
                <c:formatCode>#,##0.0000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3.9894889871186295E-4</c:v>
                </c:pt>
                <c:pt idx="4">
                  <c:v>1.6702068759687206E-3</c:v>
                </c:pt>
                <c:pt idx="5">
                  <c:v>4.943592502089509E-3</c:v>
                </c:pt>
                <c:pt idx="6">
                  <c:v>9.6958321104609804E-3</c:v>
                </c:pt>
                <c:pt idx="7">
                  <c:v>1.3154477740988381E-2</c:v>
                </c:pt>
                <c:pt idx="8">
                  <c:v>1.8656498761811465E-2</c:v>
                </c:pt>
                <c:pt idx="9">
                  <c:v>2.6026275502511485E-2</c:v>
                </c:pt>
                <c:pt idx="10">
                  <c:v>3.5642268842830872E-2</c:v>
                </c:pt>
                <c:pt idx="11">
                  <c:v>5.7753517988919867E-2</c:v>
                </c:pt>
                <c:pt idx="12">
                  <c:v>7.1763082424036714E-2</c:v>
                </c:pt>
                <c:pt idx="13">
                  <c:v>7.5409773238567998E-2</c:v>
                </c:pt>
                <c:pt idx="14">
                  <c:v>7.795996110488787E-2</c:v>
                </c:pt>
                <c:pt idx="15">
                  <c:v>7.6901462961070727E-2</c:v>
                </c:pt>
                <c:pt idx="16">
                  <c:v>7.6474893995770038E-2</c:v>
                </c:pt>
                <c:pt idx="17">
                  <c:v>8.1925132337258219E-2</c:v>
                </c:pt>
                <c:pt idx="18">
                  <c:v>8.6682198955299911E-2</c:v>
                </c:pt>
                <c:pt idx="19">
                  <c:v>8.3581964850972731E-2</c:v>
                </c:pt>
                <c:pt idx="20">
                  <c:v>8.5101254790689723E-2</c:v>
                </c:pt>
                <c:pt idx="21">
                  <c:v>8.6664145576921578E-2</c:v>
                </c:pt>
                <c:pt idx="22">
                  <c:v>8.5854109067144066E-2</c:v>
                </c:pt>
                <c:pt idx="23">
                  <c:v>8.9275181810400839E-2</c:v>
                </c:pt>
                <c:pt idx="24">
                  <c:v>8.9132947591257755E-2</c:v>
                </c:pt>
                <c:pt idx="25">
                  <c:v>9.0333009143310813E-2</c:v>
                </c:pt>
                <c:pt idx="26">
                  <c:v>9.3843347960816448E-2</c:v>
                </c:pt>
                <c:pt idx="27">
                  <c:v>9.0261355093056106E-2</c:v>
                </c:pt>
                <c:pt idx="28">
                  <c:v>9.3321810340348546E-2</c:v>
                </c:pt>
                <c:pt idx="29">
                  <c:v>8.7730611931519653E-2</c:v>
                </c:pt>
                <c:pt idx="30">
                  <c:v>9.4796601783173562E-2</c:v>
                </c:pt>
                <c:pt idx="31">
                  <c:v>9.8958447162775562E-2</c:v>
                </c:pt>
                <c:pt idx="32">
                  <c:v>9.9813744184559627E-2</c:v>
                </c:pt>
                <c:pt idx="33">
                  <c:v>0.10279153355080183</c:v>
                </c:pt>
                <c:pt idx="34">
                  <c:v>9.6145360770571064E-2</c:v>
                </c:pt>
                <c:pt idx="35">
                  <c:v>9.7517074938588397E-2</c:v>
                </c:pt>
                <c:pt idx="36">
                  <c:v>9.5425551296596536E-2</c:v>
                </c:pt>
                <c:pt idx="37">
                  <c:v>9.77684814222127E-2</c:v>
                </c:pt>
                <c:pt idx="38">
                  <c:v>0.10408510885537954</c:v>
                </c:pt>
                <c:pt idx="39">
                  <c:v>0.10223619154490241</c:v>
                </c:pt>
                <c:pt idx="40">
                  <c:v>0.10013579122640177</c:v>
                </c:pt>
                <c:pt idx="41">
                  <c:v>9.7935457891073455E-2</c:v>
                </c:pt>
                <c:pt idx="42">
                  <c:v>9.9011158093107621E-2</c:v>
                </c:pt>
                <c:pt idx="43">
                  <c:v>0.10561428797168348</c:v>
                </c:pt>
                <c:pt idx="44">
                  <c:v>0.10354139951591292</c:v>
                </c:pt>
                <c:pt idx="45">
                  <c:v>9.908780501297916E-2</c:v>
                </c:pt>
                <c:pt idx="46">
                  <c:v>0.10199092712752997</c:v>
                </c:pt>
                <c:pt idx="47">
                  <c:v>0.10152737072876351</c:v>
                </c:pt>
                <c:pt idx="48">
                  <c:v>0.10239141245285582</c:v>
                </c:pt>
                <c:pt idx="49">
                  <c:v>9.9079166605439528E-2</c:v>
                </c:pt>
                <c:pt idx="50">
                  <c:v>9.6628364778111084E-2</c:v>
                </c:pt>
                <c:pt idx="51">
                  <c:v>9.6066464766089543E-2</c:v>
                </c:pt>
                <c:pt idx="52">
                  <c:v>9.6349178241446523E-2</c:v>
                </c:pt>
                <c:pt idx="53">
                  <c:v>8.6050518658820047E-2</c:v>
                </c:pt>
                <c:pt idx="54">
                  <c:v>9.0662837315330022E-2</c:v>
                </c:pt>
                <c:pt idx="55">
                  <c:v>8.6370058772325134E-2</c:v>
                </c:pt>
                <c:pt idx="56">
                  <c:v>9.1557469524931254E-2</c:v>
                </c:pt>
                <c:pt idx="57">
                  <c:v>8.244676141057318E-2</c:v>
                </c:pt>
                <c:pt idx="58">
                  <c:v>8.3069680567929363E-2</c:v>
                </c:pt>
                <c:pt idx="59">
                  <c:v>8.4476887793914587E-2</c:v>
                </c:pt>
                <c:pt idx="60">
                  <c:v>7.2999540732321483E-2</c:v>
                </c:pt>
                <c:pt idx="61">
                  <c:v>7.3970056556625294E-2</c:v>
                </c:pt>
                <c:pt idx="62">
                  <c:v>6.6289642765935686E-2</c:v>
                </c:pt>
                <c:pt idx="63">
                  <c:v>6.9024553116778214E-2</c:v>
                </c:pt>
                <c:pt idx="64">
                  <c:v>6.1663867282845092E-2</c:v>
                </c:pt>
                <c:pt idx="65">
                  <c:v>6.5732730499328748E-2</c:v>
                </c:pt>
                <c:pt idx="66">
                  <c:v>6.3788626753823532E-2</c:v>
                </c:pt>
                <c:pt idx="67">
                  <c:v>5.9094572988543863E-2</c:v>
                </c:pt>
                <c:pt idx="68">
                  <c:v>6.2611516966836353E-2</c:v>
                </c:pt>
                <c:pt idx="69">
                  <c:v>6.4609944343139783E-2</c:v>
                </c:pt>
                <c:pt idx="70">
                  <c:v>6.5633339618607567E-2</c:v>
                </c:pt>
                <c:pt idx="71">
                  <c:v>6.4866363035107885E-2</c:v>
                </c:pt>
                <c:pt idx="72">
                  <c:v>6.9430386990098875E-2</c:v>
                </c:pt>
                <c:pt idx="73">
                  <c:v>6.4304613913554257E-2</c:v>
                </c:pt>
                <c:pt idx="74">
                  <c:v>6.7305360435819972E-2</c:v>
                </c:pt>
                <c:pt idx="75">
                  <c:v>6.9920183229939301E-2</c:v>
                </c:pt>
              </c:numCache>
            </c:numRef>
          </c:val>
        </c:ser>
        <c:ser>
          <c:idx val="3"/>
          <c:order val="3"/>
          <c:tx>
            <c:strRef>
              <c:f>'M-SKUPAJ-90'!$H$86:$I$86</c:f>
              <c:strCache>
                <c:ptCount val="1"/>
                <c:pt idx="0">
                  <c:v>300-400</c:v>
                </c:pt>
              </c:strCache>
            </c:strRef>
          </c:tx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'Ž-SKUPAJ-90'!$H$89:$H$164</c:f>
              <c:numCache>
                <c:formatCode>#,##0.0000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1.9947444935593164E-4</c:v>
                </c:pt>
                <c:pt idx="4">
                  <c:v>5.8948477975366521E-4</c:v>
                </c:pt>
                <c:pt idx="5">
                  <c:v>3.3926615210418181E-3</c:v>
                </c:pt>
                <c:pt idx="6">
                  <c:v>4.7144871729764316E-3</c:v>
                </c:pt>
                <c:pt idx="7">
                  <c:v>7.6022631100517279E-3</c:v>
                </c:pt>
                <c:pt idx="8">
                  <c:v>9.7373831256823001E-3</c:v>
                </c:pt>
                <c:pt idx="9">
                  <c:v>1.3845373305115129E-2</c:v>
                </c:pt>
                <c:pt idx="10">
                  <c:v>2.0822198637911592E-2</c:v>
                </c:pt>
                <c:pt idx="11">
                  <c:v>3.3380473700017871E-2</c:v>
                </c:pt>
                <c:pt idx="12">
                  <c:v>4.1928991978088824E-2</c:v>
                </c:pt>
                <c:pt idx="13">
                  <c:v>4.2575852833258467E-2</c:v>
                </c:pt>
                <c:pt idx="14">
                  <c:v>4.1907888593939686E-2</c:v>
                </c:pt>
                <c:pt idx="15">
                  <c:v>4.2852961918378486E-2</c:v>
                </c:pt>
                <c:pt idx="16">
                  <c:v>4.3881227384472407E-2</c:v>
                </c:pt>
                <c:pt idx="17">
                  <c:v>4.6280287189733572E-2</c:v>
                </c:pt>
                <c:pt idx="18">
                  <c:v>5.0390555416785776E-2</c:v>
                </c:pt>
                <c:pt idx="19">
                  <c:v>4.9951741198337243E-2</c:v>
                </c:pt>
                <c:pt idx="20">
                  <c:v>5.0861296808498206E-2</c:v>
                </c:pt>
                <c:pt idx="21">
                  <c:v>4.9605522132461784E-2</c:v>
                </c:pt>
                <c:pt idx="22">
                  <c:v>5.565350848899351E-2</c:v>
                </c:pt>
                <c:pt idx="23">
                  <c:v>5.3786053078346739E-2</c:v>
                </c:pt>
                <c:pt idx="24">
                  <c:v>5.7372931782878528E-2</c:v>
                </c:pt>
                <c:pt idx="25">
                  <c:v>5.5149954515085343E-2</c:v>
                </c:pt>
                <c:pt idx="26">
                  <c:v>5.8652092475510224E-2</c:v>
                </c:pt>
                <c:pt idx="27">
                  <c:v>6.0436485779423427E-2</c:v>
                </c:pt>
                <c:pt idx="28">
                  <c:v>6.1839753839990012E-2</c:v>
                </c:pt>
                <c:pt idx="29">
                  <c:v>6.362196345585007E-2</c:v>
                </c:pt>
                <c:pt idx="30">
                  <c:v>6.6209199067076896E-2</c:v>
                </c:pt>
                <c:pt idx="31">
                  <c:v>6.7350254206541962E-2</c:v>
                </c:pt>
                <c:pt idx="32">
                  <c:v>6.3563292320411524E-2</c:v>
                </c:pt>
                <c:pt idx="33">
                  <c:v>6.8787756164926189E-2</c:v>
                </c:pt>
                <c:pt idx="34">
                  <c:v>7.2631549712550855E-2</c:v>
                </c:pt>
                <c:pt idx="35">
                  <c:v>7.5663214542736917E-2</c:v>
                </c:pt>
                <c:pt idx="36">
                  <c:v>7.4342407740244448E-2</c:v>
                </c:pt>
                <c:pt idx="37">
                  <c:v>7.5734289252834167E-2</c:v>
                </c:pt>
                <c:pt idx="38">
                  <c:v>7.3360375812244111E-2</c:v>
                </c:pt>
                <c:pt idx="39">
                  <c:v>7.6130426056832415E-2</c:v>
                </c:pt>
                <c:pt idx="40">
                  <c:v>7.7759444694158603E-2</c:v>
                </c:pt>
                <c:pt idx="41">
                  <c:v>7.6345436629561864E-2</c:v>
                </c:pt>
                <c:pt idx="42">
                  <c:v>8.0544791305901031E-2</c:v>
                </c:pt>
                <c:pt idx="43">
                  <c:v>8.3491926074775527E-2</c:v>
                </c:pt>
                <c:pt idx="44">
                  <c:v>8.1880860627545127E-2</c:v>
                </c:pt>
                <c:pt idx="45">
                  <c:v>8.3738103544855169E-2</c:v>
                </c:pt>
                <c:pt idx="46">
                  <c:v>8.4635328183559719E-2</c:v>
                </c:pt>
                <c:pt idx="47">
                  <c:v>8.3313630780225703E-2</c:v>
                </c:pt>
                <c:pt idx="48">
                  <c:v>8.5054066228872016E-2</c:v>
                </c:pt>
                <c:pt idx="49">
                  <c:v>8.7618820016951426E-2</c:v>
                </c:pt>
                <c:pt idx="50">
                  <c:v>8.8590103259791761E-2</c:v>
                </c:pt>
                <c:pt idx="51">
                  <c:v>8.6459818289480503E-2</c:v>
                </c:pt>
                <c:pt idx="52">
                  <c:v>9.0010416515035552E-2</c:v>
                </c:pt>
                <c:pt idx="53">
                  <c:v>8.4497260199274601E-2</c:v>
                </c:pt>
                <c:pt idx="54">
                  <c:v>7.9180715061615489E-2</c:v>
                </c:pt>
                <c:pt idx="55">
                  <c:v>8.1208134235238483E-2</c:v>
                </c:pt>
                <c:pt idx="56">
                  <c:v>7.9750058154502923E-2</c:v>
                </c:pt>
                <c:pt idx="57">
                  <c:v>7.9741946637686884E-2</c:v>
                </c:pt>
                <c:pt idx="58">
                  <c:v>7.6232249857792686E-2</c:v>
                </c:pt>
                <c:pt idx="59">
                  <c:v>8.1482770251851674E-2</c:v>
                </c:pt>
                <c:pt idx="60">
                  <c:v>7.6417948228850105E-2</c:v>
                </c:pt>
                <c:pt idx="61">
                  <c:v>7.1011254294360282E-2</c:v>
                </c:pt>
                <c:pt idx="62">
                  <c:v>6.8131021731656125E-2</c:v>
                </c:pt>
                <c:pt idx="63">
                  <c:v>6.9949505252346431E-2</c:v>
                </c:pt>
                <c:pt idx="64">
                  <c:v>6.5368479464566392E-2</c:v>
                </c:pt>
                <c:pt idx="65">
                  <c:v>6.634024187178085E-2</c:v>
                </c:pt>
                <c:pt idx="66">
                  <c:v>7.2695457594193089E-2</c:v>
                </c:pt>
                <c:pt idx="67">
                  <c:v>6.8206661340518865E-2</c:v>
                </c:pt>
                <c:pt idx="68">
                  <c:v>6.4180727918386152E-2</c:v>
                </c:pt>
                <c:pt idx="69">
                  <c:v>6.1917863328842304E-2</c:v>
                </c:pt>
                <c:pt idx="70">
                  <c:v>6.3015485616725792E-2</c:v>
                </c:pt>
                <c:pt idx="71">
                  <c:v>6.6737508122659009E-2</c:v>
                </c:pt>
                <c:pt idx="72">
                  <c:v>7.1541446053986948E-2</c:v>
                </c:pt>
                <c:pt idx="73">
                  <c:v>6.713741628860069E-2</c:v>
                </c:pt>
                <c:pt idx="74">
                  <c:v>7.1245186412550843E-2</c:v>
                </c:pt>
                <c:pt idx="75">
                  <c:v>7.2202800895521516E-2</c:v>
                </c:pt>
              </c:numCache>
            </c:numRef>
          </c:val>
        </c:ser>
        <c:ser>
          <c:idx val="4"/>
          <c:order val="4"/>
          <c:tx>
            <c:strRef>
              <c:f>'M-SKUPAJ-90'!$J$86:$K$86</c:f>
              <c:strCache>
                <c:ptCount val="1"/>
                <c:pt idx="0">
                  <c:v>400-500</c:v>
                </c:pt>
              </c:strCache>
            </c:strRef>
          </c:tx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'Ž-SKUPAJ-90'!$J$89:$J$164</c:f>
              <c:numCache>
                <c:formatCode>#,##0.0000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6.8773224304594332E-4</c:v>
                </c:pt>
                <c:pt idx="5">
                  <c:v>1.6478641673631684E-3</c:v>
                </c:pt>
                <c:pt idx="6">
                  <c:v>3.2912457622665675E-3</c:v>
                </c:pt>
                <c:pt idx="7">
                  <c:v>3.843840898340758E-3</c:v>
                </c:pt>
                <c:pt idx="8">
                  <c:v>5.8096991758272605E-3</c:v>
                </c:pt>
                <c:pt idx="9">
                  <c:v>7.79275109522873E-3</c:v>
                </c:pt>
                <c:pt idx="10">
                  <c:v>1.3263962833402757E-2</c:v>
                </c:pt>
                <c:pt idx="11">
                  <c:v>1.9453019820645335E-2</c:v>
                </c:pt>
                <c:pt idx="12">
                  <c:v>2.3310173861944478E-2</c:v>
                </c:pt>
                <c:pt idx="13">
                  <c:v>2.6267136324247608E-2</c:v>
                </c:pt>
                <c:pt idx="14">
                  <c:v>2.716252038496093E-2</c:v>
                </c:pt>
                <c:pt idx="15">
                  <c:v>2.7995434190658128E-2</c:v>
                </c:pt>
                <c:pt idx="16">
                  <c:v>2.7183652276225705E-2</c:v>
                </c:pt>
                <c:pt idx="17">
                  <c:v>2.6556376493273321E-2</c:v>
                </c:pt>
                <c:pt idx="18">
                  <c:v>3.0221278702036027E-2</c:v>
                </c:pt>
                <c:pt idx="19">
                  <c:v>3.2708847662152325E-2</c:v>
                </c:pt>
                <c:pt idx="20">
                  <c:v>3.4306443337496779E-2</c:v>
                </c:pt>
                <c:pt idx="21">
                  <c:v>3.0914523571468993E-2</c:v>
                </c:pt>
                <c:pt idx="22">
                  <c:v>3.3299788847087369E-2</c:v>
                </c:pt>
                <c:pt idx="23">
                  <c:v>3.7491433660516403E-2</c:v>
                </c:pt>
                <c:pt idx="24">
                  <c:v>3.7019201221809718E-2</c:v>
                </c:pt>
                <c:pt idx="25">
                  <c:v>3.5596162901746733E-2</c:v>
                </c:pt>
                <c:pt idx="26">
                  <c:v>4.3671076084175045E-2</c:v>
                </c:pt>
                <c:pt idx="27">
                  <c:v>3.9337357607908748E-2</c:v>
                </c:pt>
                <c:pt idx="28">
                  <c:v>4.1039109366538783E-2</c:v>
                </c:pt>
                <c:pt idx="29">
                  <c:v>4.3727147521773167E-2</c:v>
                </c:pt>
                <c:pt idx="30">
                  <c:v>4.5817282005482095E-2</c:v>
                </c:pt>
                <c:pt idx="31">
                  <c:v>4.4073395812212993E-2</c:v>
                </c:pt>
                <c:pt idx="32">
                  <c:v>4.9063111574752231E-2</c:v>
                </c:pt>
                <c:pt idx="33">
                  <c:v>4.7592284983672968E-2</c:v>
                </c:pt>
                <c:pt idx="34">
                  <c:v>5.3167339447856503E-2</c:v>
                </c:pt>
                <c:pt idx="35">
                  <c:v>5.3941401641724264E-2</c:v>
                </c:pt>
                <c:pt idx="36">
                  <c:v>5.8384089848359494E-2</c:v>
                </c:pt>
                <c:pt idx="37">
                  <c:v>6.0890896324360524E-2</c:v>
                </c:pt>
                <c:pt idx="38">
                  <c:v>5.9148494889207898E-2</c:v>
                </c:pt>
                <c:pt idx="39">
                  <c:v>6.0548974404267007E-2</c:v>
                </c:pt>
                <c:pt idx="40">
                  <c:v>5.8270368682204851E-2</c:v>
                </c:pt>
                <c:pt idx="41">
                  <c:v>6.3989701570263083E-2</c:v>
                </c:pt>
                <c:pt idx="42">
                  <c:v>6.2340358799363997E-2</c:v>
                </c:pt>
                <c:pt idx="43">
                  <c:v>6.2968771061981538E-2</c:v>
                </c:pt>
                <c:pt idx="44">
                  <c:v>6.7194612898280326E-2</c:v>
                </c:pt>
                <c:pt idx="45">
                  <c:v>6.3934247632855795E-2</c:v>
                </c:pt>
                <c:pt idx="46">
                  <c:v>6.9922351301016719E-2</c:v>
                </c:pt>
                <c:pt idx="47">
                  <c:v>6.5526775361731737E-2</c:v>
                </c:pt>
                <c:pt idx="48">
                  <c:v>7.0671065998212546E-2</c:v>
                </c:pt>
                <c:pt idx="49">
                  <c:v>6.957487006911911E-2</c:v>
                </c:pt>
                <c:pt idx="50">
                  <c:v>7.2090513827452379E-2</c:v>
                </c:pt>
                <c:pt idx="51">
                  <c:v>7.1546643282935127E-2</c:v>
                </c:pt>
                <c:pt idx="52">
                  <c:v>8.1262925332588512E-2</c:v>
                </c:pt>
                <c:pt idx="53">
                  <c:v>6.9896630679547017E-2</c:v>
                </c:pt>
                <c:pt idx="54">
                  <c:v>7.3301868467713624E-2</c:v>
                </c:pt>
                <c:pt idx="55">
                  <c:v>7.4387019668373952E-2</c:v>
                </c:pt>
                <c:pt idx="56">
                  <c:v>7.8349178839367317E-2</c:v>
                </c:pt>
                <c:pt idx="57">
                  <c:v>7.5033565366366184E-2</c:v>
                </c:pt>
                <c:pt idx="58">
                  <c:v>8.0518400452206706E-2</c:v>
                </c:pt>
                <c:pt idx="59">
                  <c:v>6.9399367314241317E-2</c:v>
                </c:pt>
                <c:pt idx="60">
                  <c:v>7.5094693714064839E-2</c:v>
                </c:pt>
                <c:pt idx="61">
                  <c:v>7.1120839563333052E-2</c:v>
                </c:pt>
                <c:pt idx="62">
                  <c:v>6.7900849360941068E-2</c:v>
                </c:pt>
                <c:pt idx="63">
                  <c:v>6.5324744574505336E-2</c:v>
                </c:pt>
                <c:pt idx="64">
                  <c:v>6.1902874520375482E-2</c:v>
                </c:pt>
                <c:pt idx="65">
                  <c:v>6.5003716852386068E-2</c:v>
                </c:pt>
                <c:pt idx="66">
                  <c:v>6.4312557979727666E-2</c:v>
                </c:pt>
                <c:pt idx="67">
                  <c:v>6.4722627558881418E-2</c:v>
                </c:pt>
                <c:pt idx="68">
                  <c:v>6.684838653602071E-2</c:v>
                </c:pt>
                <c:pt idx="69">
                  <c:v>5.8047996870789639E-2</c:v>
                </c:pt>
                <c:pt idx="70">
                  <c:v>6.6007318761733505E-2</c:v>
                </c:pt>
                <c:pt idx="71">
                  <c:v>6.0708262840549719E-2</c:v>
                </c:pt>
                <c:pt idx="72">
                  <c:v>6.0751588616336484E-2</c:v>
                </c:pt>
                <c:pt idx="73">
                  <c:v>6.2038372013517064E-2</c:v>
                </c:pt>
                <c:pt idx="74">
                  <c:v>7.1901824075339391E-2</c:v>
                </c:pt>
                <c:pt idx="75">
                  <c:v>6.7757703336229824E-2</c:v>
                </c:pt>
              </c:numCache>
            </c:numRef>
          </c:val>
        </c:ser>
        <c:ser>
          <c:idx val="5"/>
          <c:order val="5"/>
          <c:tx>
            <c:strRef>
              <c:f>'M-SKUPAJ-90'!$L$86:$M$86</c:f>
              <c:strCache>
                <c:ptCount val="1"/>
                <c:pt idx="0">
                  <c:v>500+</c:v>
                </c:pt>
              </c:strCache>
            </c:strRef>
          </c:tx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'Ž-SKUPAJ-90'!$L$89:$L$164</c:f>
              <c:numCache>
                <c:formatCode>#,##0.0000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3.9894889871186295E-4</c:v>
                </c:pt>
                <c:pt idx="4">
                  <c:v>2.4561865823069405E-3</c:v>
                </c:pt>
                <c:pt idx="5">
                  <c:v>4.6527929431430691E-3</c:v>
                </c:pt>
                <c:pt idx="6">
                  <c:v>8.361543287920473E-3</c:v>
                </c:pt>
                <c:pt idx="7">
                  <c:v>1.6485806519550367E-2</c:v>
                </c:pt>
                <c:pt idx="8">
                  <c:v>2.0047553494051792E-2</c:v>
                </c:pt>
                <c:pt idx="9">
                  <c:v>2.7009826611618017E-2</c:v>
                </c:pt>
                <c:pt idx="10">
                  <c:v>4.1940798679921565E-2</c:v>
                </c:pt>
                <c:pt idx="11">
                  <c:v>6.6458176663527643E-2</c:v>
                </c:pt>
                <c:pt idx="12">
                  <c:v>8.7523105632584017E-2</c:v>
                </c:pt>
                <c:pt idx="13">
                  <c:v>9.6120399955763297E-2</c:v>
                </c:pt>
                <c:pt idx="14">
                  <c:v>0.10187708944385346</c:v>
                </c:pt>
                <c:pt idx="15">
                  <c:v>0.10475932745054627</c:v>
                </c:pt>
                <c:pt idx="16">
                  <c:v>0.10813349640100592</c:v>
                </c:pt>
                <c:pt idx="17">
                  <c:v>0.11750552026028462</c:v>
                </c:pt>
                <c:pt idx="18">
                  <c:v>0.12277802427328252</c:v>
                </c:pt>
                <c:pt idx="19">
                  <c:v>0.12695244897443028</c:v>
                </c:pt>
                <c:pt idx="20">
                  <c:v>0.13084317924068531</c:v>
                </c:pt>
                <c:pt idx="21">
                  <c:v>0.1422844181113638</c:v>
                </c:pt>
                <c:pt idx="22">
                  <c:v>0.14559590846409698</c:v>
                </c:pt>
                <c:pt idx="23">
                  <c:v>0.15162281458286189</c:v>
                </c:pt>
                <c:pt idx="24">
                  <c:v>0.15415560361185318</c:v>
                </c:pt>
                <c:pt idx="25">
                  <c:v>0.16317776804088907</c:v>
                </c:pt>
                <c:pt idx="26">
                  <c:v>0.17383632227681342</c:v>
                </c:pt>
                <c:pt idx="27">
                  <c:v>0.18209620449042857</c:v>
                </c:pt>
                <c:pt idx="28">
                  <c:v>0.18783825228896975</c:v>
                </c:pt>
                <c:pt idx="29">
                  <c:v>0.20316199188236186</c:v>
                </c:pt>
                <c:pt idx="30">
                  <c:v>0.20992058924483542</c:v>
                </c:pt>
                <c:pt idx="31">
                  <c:v>0.21864983376968006</c:v>
                </c:pt>
                <c:pt idx="32">
                  <c:v>0.23225289504685256</c:v>
                </c:pt>
                <c:pt idx="33">
                  <c:v>0.24654364024328923</c:v>
                </c:pt>
                <c:pt idx="34">
                  <c:v>0.270016930316264</c:v>
                </c:pt>
                <c:pt idx="35">
                  <c:v>0.27426264678056617</c:v>
                </c:pt>
                <c:pt idx="36">
                  <c:v>0.29308813103876491</c:v>
                </c:pt>
                <c:pt idx="37">
                  <c:v>0.31276678166174815</c:v>
                </c:pt>
                <c:pt idx="38">
                  <c:v>0.32815909807525062</c:v>
                </c:pt>
                <c:pt idx="39">
                  <c:v>0.33192592401978027</c:v>
                </c:pt>
                <c:pt idx="40">
                  <c:v>0.33761379152020793</c:v>
                </c:pt>
                <c:pt idx="41">
                  <c:v>0.34589555147584305</c:v>
                </c:pt>
                <c:pt idx="42">
                  <c:v>0.35590320385981516</c:v>
                </c:pt>
                <c:pt idx="43">
                  <c:v>0.35602343257583846</c:v>
                </c:pt>
                <c:pt idx="44">
                  <c:v>0.37198454864946223</c:v>
                </c:pt>
                <c:pt idx="45">
                  <c:v>0.36873546249988981</c:v>
                </c:pt>
                <c:pt idx="46">
                  <c:v>0.39053668734827329</c:v>
                </c:pt>
                <c:pt idx="47">
                  <c:v>0.4041173551081827</c:v>
                </c:pt>
                <c:pt idx="48">
                  <c:v>0.43856488811432054</c:v>
                </c:pt>
                <c:pt idx="49">
                  <c:v>0.44719735411249223</c:v>
                </c:pt>
                <c:pt idx="50">
                  <c:v>0.46782682036617856</c:v>
                </c:pt>
                <c:pt idx="51">
                  <c:v>0.49899666555643013</c:v>
                </c:pt>
                <c:pt idx="52">
                  <c:v>0.56212138989812355</c:v>
                </c:pt>
                <c:pt idx="53">
                  <c:v>0.51526760631322288</c:v>
                </c:pt>
                <c:pt idx="54">
                  <c:v>0.52992290625343363</c:v>
                </c:pt>
                <c:pt idx="55">
                  <c:v>0.56596815460200267</c:v>
                </c:pt>
                <c:pt idx="56">
                  <c:v>0.5829659207128397</c:v>
                </c:pt>
                <c:pt idx="57">
                  <c:v>0.58403963429361161</c:v>
                </c:pt>
                <c:pt idx="58">
                  <c:v>0.60179595369665806</c:v>
                </c:pt>
                <c:pt idx="59">
                  <c:v>0.62309724705713965</c:v>
                </c:pt>
                <c:pt idx="60">
                  <c:v>0.65115149248392568</c:v>
                </c:pt>
                <c:pt idx="61">
                  <c:v>0.6670455322373019</c:v>
                </c:pt>
                <c:pt idx="62">
                  <c:v>0.67647659753154554</c:v>
                </c:pt>
                <c:pt idx="63">
                  <c:v>0.68943619804915957</c:v>
                </c:pt>
                <c:pt idx="64">
                  <c:v>0.71917277772899568</c:v>
                </c:pt>
                <c:pt idx="65">
                  <c:v>0.7207514922772974</c:v>
                </c:pt>
                <c:pt idx="66">
                  <c:v>0.74157092282280568</c:v>
                </c:pt>
                <c:pt idx="67">
                  <c:v>0.75424161709526294</c:v>
                </c:pt>
                <c:pt idx="68">
                  <c:v>0.76163685645958945</c:v>
                </c:pt>
                <c:pt idx="69">
                  <c:v>0.7678080125168425</c:v>
                </c:pt>
                <c:pt idx="70">
                  <c:v>0.74924698453403782</c:v>
                </c:pt>
                <c:pt idx="71">
                  <c:v>0.75529580355025094</c:v>
                </c:pt>
                <c:pt idx="72">
                  <c:v>0.74385816691490581</c:v>
                </c:pt>
                <c:pt idx="73">
                  <c:v>0.7492969898083901</c:v>
                </c:pt>
                <c:pt idx="74">
                  <c:v>0.7294652829311431</c:v>
                </c:pt>
                <c:pt idx="75">
                  <c:v>0.72428381355204363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639392"/>
        <c:axId val="372645272"/>
      </c:areaChart>
      <c:catAx>
        <c:axId val="372639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72645272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64527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72639392"/>
        <c:crosses val="autoZero"/>
        <c:crossBetween val="midCat"/>
        <c:majorUnit val="0.1"/>
      </c:valAx>
    </c:plotArea>
    <c:legend>
      <c:legendPos val="r"/>
      <c:layout>
        <c:manualLayout>
          <c:xMode val="edge"/>
          <c:yMode val="edge"/>
          <c:x val="0.13877152108062119"/>
          <c:y val="0.36201362958375088"/>
          <c:w val="0.12671211886955769"/>
          <c:h val="0.50230314960629718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680796150481188"/>
          <c:y val="5.1400554097404488E-2"/>
          <c:w val="0.82874759405074361"/>
          <c:h val="0.8421799358413532"/>
        </c:manualLayout>
      </c:layout>
      <c:lineChart>
        <c:grouping val="standard"/>
        <c:varyColors val="0"/>
        <c:ser>
          <c:idx val="0"/>
          <c:order val="0"/>
          <c:tx>
            <c:strRef>
              <c:f>'M-SKUPAJ-90'!$Q$3</c:f>
              <c:strCache>
                <c:ptCount val="1"/>
                <c:pt idx="0">
                  <c:v>Kumulativni delež zavarovancev</c:v>
                </c:pt>
              </c:strCache>
            </c:strRef>
          </c:tx>
          <c:marker>
            <c:symbol val="none"/>
          </c:marker>
          <c:cat>
            <c:strRef>
              <c:f>'M-SKUPAJ-90'!$A$4:$A$79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'M-SKUPAJ-90'!$Q$4:$Q$79</c:f>
              <c:numCache>
                <c:formatCode>0.000</c:formatCode>
                <c:ptCount val="76"/>
                <c:pt idx="0">
                  <c:v>5.1240338177147304E-6</c:v>
                </c:pt>
                <c:pt idx="1">
                  <c:v>5.1240338177147304E-6</c:v>
                </c:pt>
                <c:pt idx="2">
                  <c:v>1.5372101453144203E-5</c:v>
                </c:pt>
                <c:pt idx="3">
                  <c:v>5.6364371994862835E-5</c:v>
                </c:pt>
                <c:pt idx="4">
                  <c:v>3.228141305160339E-4</c:v>
                </c:pt>
                <c:pt idx="5">
                  <c:v>7.4810893738636508E-4</c:v>
                </c:pt>
                <c:pt idx="6">
                  <c:v>1.5833264496738521E-3</c:v>
                </c:pt>
                <c:pt idx="7">
                  <c:v>2.8540868364671018E-3</c:v>
                </c:pt>
                <c:pt idx="8">
                  <c:v>4.4322892523232524E-3</c:v>
                </c:pt>
                <c:pt idx="9">
                  <c:v>6.6048795910342824E-3</c:v>
                </c:pt>
                <c:pt idx="10">
                  <c:v>9.2642531424282238E-3</c:v>
                </c:pt>
                <c:pt idx="11">
                  <c:v>1.2717851935568103E-2</c:v>
                </c:pt>
                <c:pt idx="12">
                  <c:v>1.7109148917349468E-2</c:v>
                </c:pt>
                <c:pt idx="13">
                  <c:v>2.131598068169361E-2</c:v>
                </c:pt>
                <c:pt idx="14">
                  <c:v>2.6142820537980532E-2</c:v>
                </c:pt>
                <c:pt idx="15">
                  <c:v>3.1384707133502693E-2</c:v>
                </c:pt>
                <c:pt idx="16">
                  <c:v>3.6898167521364461E-2</c:v>
                </c:pt>
                <c:pt idx="17">
                  <c:v>4.2877914986637601E-2</c:v>
                </c:pt>
                <c:pt idx="18">
                  <c:v>4.9083119939889522E-2</c:v>
                </c:pt>
                <c:pt idx="19">
                  <c:v>5.5698247598559056E-2</c:v>
                </c:pt>
                <c:pt idx="20">
                  <c:v>6.2420979967400814E-2</c:v>
                </c:pt>
                <c:pt idx="21">
                  <c:v>6.9338425621315924E-2</c:v>
                </c:pt>
                <c:pt idx="22">
                  <c:v>7.6599181541017428E-2</c:v>
                </c:pt>
                <c:pt idx="23">
                  <c:v>8.3818945190179253E-2</c:v>
                </c:pt>
                <c:pt idx="24">
                  <c:v>9.1592104491650728E-2</c:v>
                </c:pt>
                <c:pt idx="25">
                  <c:v>0.10012874483196429</c:v>
                </c:pt>
                <c:pt idx="26">
                  <c:v>0.10853728432683372</c:v>
                </c:pt>
                <c:pt idx="27">
                  <c:v>0.11714566114059406</c:v>
                </c:pt>
                <c:pt idx="28">
                  <c:v>0.12669173614299822</c:v>
                </c:pt>
                <c:pt idx="29">
                  <c:v>0.13724724580749337</c:v>
                </c:pt>
                <c:pt idx="30">
                  <c:v>0.14798209665560141</c:v>
                </c:pt>
                <c:pt idx="31">
                  <c:v>0.1602695297504812</c:v>
                </c:pt>
                <c:pt idx="32">
                  <c:v>0.17312060656530973</c:v>
                </c:pt>
                <c:pt idx="33">
                  <c:v>0.18663268374262554</c:v>
                </c:pt>
                <c:pt idx="34">
                  <c:v>0.20134890886710294</c:v>
                </c:pt>
                <c:pt idx="35">
                  <c:v>0.2170899407551227</c:v>
                </c:pt>
                <c:pt idx="36">
                  <c:v>0.23436818278845561</c:v>
                </c:pt>
                <c:pt idx="37">
                  <c:v>0.25222544064318514</c:v>
                </c:pt>
                <c:pt idx="38">
                  <c:v>0.27126635030981788</c:v>
                </c:pt>
                <c:pt idx="39">
                  <c:v>0.29089139983166845</c:v>
                </c:pt>
                <c:pt idx="40">
                  <c:v>0.31081876734876684</c:v>
                </c:pt>
                <c:pt idx="41">
                  <c:v>0.33363608993904909</c:v>
                </c:pt>
                <c:pt idx="42">
                  <c:v>0.35887708052510398</c:v>
                </c:pt>
                <c:pt idx="43">
                  <c:v>0.38491229635291946</c:v>
                </c:pt>
                <c:pt idx="44">
                  <c:v>0.41170586918574736</c:v>
                </c:pt>
                <c:pt idx="45">
                  <c:v>0.4390579617047109</c:v>
                </c:pt>
                <c:pt idx="46">
                  <c:v>0.46595913924770632</c:v>
                </c:pt>
                <c:pt idx="47">
                  <c:v>0.49392099179098392</c:v>
                </c:pt>
                <c:pt idx="48">
                  <c:v>0.52150878986554261</c:v>
                </c:pt>
                <c:pt idx="49">
                  <c:v>0.54761061813299061</c:v>
                </c:pt>
                <c:pt idx="50">
                  <c:v>0.57454253987889914</c:v>
                </c:pt>
                <c:pt idx="51">
                  <c:v>0.59997824375003506</c:v>
                </c:pt>
                <c:pt idx="52">
                  <c:v>0.62094066609831877</c:v>
                </c:pt>
                <c:pt idx="53">
                  <c:v>0.64224639871236056</c:v>
                </c:pt>
                <c:pt idx="54">
                  <c:v>0.66788193990239064</c:v>
                </c:pt>
                <c:pt idx="55">
                  <c:v>0.69362508580258964</c:v>
                </c:pt>
                <c:pt idx="56">
                  <c:v>0.71907616177517841</c:v>
                </c:pt>
                <c:pt idx="57">
                  <c:v>0.74409681890708634</c:v>
                </c:pt>
                <c:pt idx="58">
                  <c:v>0.76820539801943333</c:v>
                </c:pt>
                <c:pt idx="59">
                  <c:v>0.79139677507840411</c:v>
                </c:pt>
                <c:pt idx="60">
                  <c:v>0.81382467109855072</c:v>
                </c:pt>
                <c:pt idx="61">
                  <c:v>0.83673935033136171</c:v>
                </c:pt>
                <c:pt idx="62">
                  <c:v>0.85762491217237824</c:v>
                </c:pt>
                <c:pt idx="63">
                  <c:v>0.87704500034151922</c:v>
                </c:pt>
                <c:pt idx="64">
                  <c:v>0.89559524380262356</c:v>
                </c:pt>
                <c:pt idx="65">
                  <c:v>0.91297579921260752</c:v>
                </c:pt>
                <c:pt idx="66">
                  <c:v>0.92851488527768278</c:v>
                </c:pt>
                <c:pt idx="67">
                  <c:v>0.94352827253822669</c:v>
                </c:pt>
                <c:pt idx="68">
                  <c:v>0.95551077631236747</c:v>
                </c:pt>
                <c:pt idx="69">
                  <c:v>0.96547189805401179</c:v>
                </c:pt>
                <c:pt idx="70">
                  <c:v>0.97359861568890826</c:v>
                </c:pt>
                <c:pt idx="71">
                  <c:v>0.97986266603545413</c:v>
                </c:pt>
                <c:pt idx="72">
                  <c:v>0.98517780208813865</c:v>
                </c:pt>
                <c:pt idx="73">
                  <c:v>0.98905390541089999</c:v>
                </c:pt>
                <c:pt idx="74">
                  <c:v>0.99249863550581663</c:v>
                </c:pt>
                <c:pt idx="75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'M-SKUPAJ-90'!$R$3</c:f>
              <c:strCache>
                <c:ptCount val="1"/>
                <c:pt idx="0">
                  <c:v>Kumulativni delež izdatkov</c:v>
                </c:pt>
              </c:strCache>
            </c:strRef>
          </c:tx>
          <c:marker>
            <c:symbol val="none"/>
          </c:marker>
          <c:cat>
            <c:strRef>
              <c:f>'M-SKUPAJ-90'!$A$4:$A$79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'M-SKUPAJ-90'!$R$4:$R$79</c:f>
              <c:numCache>
                <c:formatCode>0.000</c:formatCode>
                <c:ptCount val="76"/>
                <c:pt idx="0">
                  <c:v>1.5362759046743312E-6</c:v>
                </c:pt>
                <c:pt idx="1">
                  <c:v>1.5362759046743312E-6</c:v>
                </c:pt>
                <c:pt idx="2">
                  <c:v>4.9059578842562175E-6</c:v>
                </c:pt>
                <c:pt idx="3">
                  <c:v>2.1927389771166892E-5</c:v>
                </c:pt>
                <c:pt idx="4">
                  <c:v>2.76203256584914E-4</c:v>
                </c:pt>
                <c:pt idx="5">
                  <c:v>6.7225065412715532E-4</c:v>
                </c:pt>
                <c:pt idx="6">
                  <c:v>1.2940365812839027E-3</c:v>
                </c:pt>
                <c:pt idx="7">
                  <c:v>2.2293248993544663E-3</c:v>
                </c:pt>
                <c:pt idx="8">
                  <c:v>3.3375624303641997E-3</c:v>
                </c:pt>
                <c:pt idx="9">
                  <c:v>4.7385141182546995E-3</c:v>
                </c:pt>
                <c:pt idx="10">
                  <c:v>6.9051941742442509E-3</c:v>
                </c:pt>
                <c:pt idx="11">
                  <c:v>9.4087827627851468E-3</c:v>
                </c:pt>
                <c:pt idx="12">
                  <c:v>1.2645228035470701E-2</c:v>
                </c:pt>
                <c:pt idx="13">
                  <c:v>1.5706376907570853E-2</c:v>
                </c:pt>
                <c:pt idx="14">
                  <c:v>1.8954103426794391E-2</c:v>
                </c:pt>
                <c:pt idx="15">
                  <c:v>2.3031483241156531E-2</c:v>
                </c:pt>
                <c:pt idx="16">
                  <c:v>2.6923227005183452E-2</c:v>
                </c:pt>
                <c:pt idx="17">
                  <c:v>3.1455473869400015E-2</c:v>
                </c:pt>
                <c:pt idx="18">
                  <c:v>3.6899761644691352E-2</c:v>
                </c:pt>
                <c:pt idx="19">
                  <c:v>4.1957566016019465E-2</c:v>
                </c:pt>
                <c:pt idx="20">
                  <c:v>4.7141896162725086E-2</c:v>
                </c:pt>
                <c:pt idx="21">
                  <c:v>5.2804424094745873E-2</c:v>
                </c:pt>
                <c:pt idx="22">
                  <c:v>5.8579952520943397E-2</c:v>
                </c:pt>
                <c:pt idx="23">
                  <c:v>6.4269352270658317E-2</c:v>
                </c:pt>
                <c:pt idx="24">
                  <c:v>7.0237953618822596E-2</c:v>
                </c:pt>
                <c:pt idx="25">
                  <c:v>7.6635336560898978E-2</c:v>
                </c:pt>
                <c:pt idx="26">
                  <c:v>8.3598595276320992E-2</c:v>
                </c:pt>
                <c:pt idx="27">
                  <c:v>9.0509321904044246E-2</c:v>
                </c:pt>
                <c:pt idx="28">
                  <c:v>9.8865304613470942E-2</c:v>
                </c:pt>
                <c:pt idx="29">
                  <c:v>0.10750702034835409</c:v>
                </c:pt>
                <c:pt idx="30">
                  <c:v>0.11598688470529256</c:v>
                </c:pt>
                <c:pt idx="31">
                  <c:v>0.12582453843822833</c:v>
                </c:pt>
                <c:pt idx="32">
                  <c:v>0.13619683999151178</c:v>
                </c:pt>
                <c:pt idx="33">
                  <c:v>0.14791907574791927</c:v>
                </c:pt>
                <c:pt idx="34">
                  <c:v>0.15994066444976349</c:v>
                </c:pt>
                <c:pt idx="35">
                  <c:v>0.17469141985728473</c:v>
                </c:pt>
                <c:pt idx="36">
                  <c:v>0.19004161351800947</c:v>
                </c:pt>
                <c:pt idx="37">
                  <c:v>0.20622547487420201</c:v>
                </c:pt>
                <c:pt idx="38">
                  <c:v>0.2227619701010049</c:v>
                </c:pt>
                <c:pt idx="39">
                  <c:v>0.24043957355498341</c:v>
                </c:pt>
                <c:pt idx="40">
                  <c:v>0.25850079559004691</c:v>
                </c:pt>
                <c:pt idx="41">
                  <c:v>0.27999482446214458</c:v>
                </c:pt>
                <c:pt idx="42">
                  <c:v>0.30313727915845057</c:v>
                </c:pt>
                <c:pt idx="43">
                  <c:v>0.32730511342855589</c:v>
                </c:pt>
                <c:pt idx="44">
                  <c:v>0.35148982522264433</c:v>
                </c:pt>
                <c:pt idx="45">
                  <c:v>0.3775124671986097</c:v>
                </c:pt>
                <c:pt idx="46">
                  <c:v>0.40336219143371188</c:v>
                </c:pt>
                <c:pt idx="47">
                  <c:v>0.43076493421374551</c:v>
                </c:pt>
                <c:pt idx="48">
                  <c:v>0.45707145279762562</c:v>
                </c:pt>
                <c:pt idx="49">
                  <c:v>0.48387154479446803</c:v>
                </c:pt>
                <c:pt idx="50">
                  <c:v>0.51202129895320769</c:v>
                </c:pt>
                <c:pt idx="51">
                  <c:v>0.53748967394518365</c:v>
                </c:pt>
                <c:pt idx="52">
                  <c:v>0.55866530308838724</c:v>
                </c:pt>
                <c:pt idx="53">
                  <c:v>0.58140710200089507</c:v>
                </c:pt>
                <c:pt idx="54">
                  <c:v>0.60830343924110564</c:v>
                </c:pt>
                <c:pt idx="55">
                  <c:v>0.63669481394191718</c:v>
                </c:pt>
                <c:pt idx="56">
                  <c:v>0.66363528543348627</c:v>
                </c:pt>
                <c:pt idx="57">
                  <c:v>0.69156338908872073</c:v>
                </c:pt>
                <c:pt idx="58">
                  <c:v>0.71908251409003687</c:v>
                </c:pt>
                <c:pt idx="59">
                  <c:v>0.74502233363859061</c:v>
                </c:pt>
                <c:pt idx="60">
                  <c:v>0.77080763228036508</c:v>
                </c:pt>
                <c:pt idx="61">
                  <c:v>0.79777619592341198</c:v>
                </c:pt>
                <c:pt idx="62">
                  <c:v>0.82282659725076068</c:v>
                </c:pt>
                <c:pt idx="63">
                  <c:v>0.84620314520219186</c:v>
                </c:pt>
                <c:pt idx="64">
                  <c:v>0.86941629721103042</c:v>
                </c:pt>
                <c:pt idx="65">
                  <c:v>0.89074204068764551</c:v>
                </c:pt>
                <c:pt idx="66">
                  <c:v>0.91051621565951368</c:v>
                </c:pt>
                <c:pt idx="67">
                  <c:v>0.92892277740712303</c:v>
                </c:pt>
                <c:pt idx="68">
                  <c:v>0.94412709428360064</c:v>
                </c:pt>
                <c:pt idx="69">
                  <c:v>0.9564207092231386</c:v>
                </c:pt>
                <c:pt idx="70">
                  <c:v>0.96584319434618371</c:v>
                </c:pt>
                <c:pt idx="71">
                  <c:v>0.9736155703402356</c:v>
                </c:pt>
                <c:pt idx="72">
                  <c:v>0.97941593041527564</c:v>
                </c:pt>
                <c:pt idx="73">
                  <c:v>0.98409877649115163</c:v>
                </c:pt>
                <c:pt idx="74">
                  <c:v>0.98846725528532031</c:v>
                </c:pt>
                <c:pt idx="75">
                  <c:v>0.99999999999999978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2639000"/>
        <c:axId val="372643312"/>
      </c:lineChart>
      <c:catAx>
        <c:axId val="372639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2643312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643312"/>
        <c:scaling>
          <c:orientation val="minMax"/>
          <c:max val="1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726390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833333333333582"/>
          <c:y val="8.7195246427529946E-2"/>
          <c:w val="0.34166666666667012"/>
          <c:h val="0.27931321084864785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680796150481188"/>
          <c:y val="5.1400554097404488E-2"/>
          <c:w val="0.82874759405074361"/>
          <c:h val="0.8421799358413532"/>
        </c:manualLayout>
      </c:layout>
      <c:lineChart>
        <c:grouping val="standard"/>
        <c:varyColors val="0"/>
        <c:ser>
          <c:idx val="0"/>
          <c:order val="0"/>
          <c:tx>
            <c:strRef>
              <c:f>'Ž-SKUPAJ-90'!$Q$3</c:f>
              <c:strCache>
                <c:ptCount val="1"/>
                <c:pt idx="0">
                  <c:v>Kumulativni delež zavarovank</c:v>
                </c:pt>
              </c:strCache>
            </c:strRef>
          </c:tx>
          <c:marker>
            <c:symbol val="none"/>
          </c:marker>
          <c:cat>
            <c:strRef>
              <c:f>'M-SKUPAJ-90'!$A$4:$A$79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'Ž-SKUPAJ-90'!$Q$4:$Q$79</c:f>
              <c:numCache>
                <c:formatCode>0.00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1.4882840159543221E-5</c:v>
                </c:pt>
                <c:pt idx="4">
                  <c:v>1.079005911566907E-4</c:v>
                </c:pt>
                <c:pt idx="5">
                  <c:v>2.8649467307121019E-4</c:v>
                </c:pt>
                <c:pt idx="6">
                  <c:v>6.36241416820471E-4</c:v>
                </c:pt>
                <c:pt idx="7">
                  <c:v>1.3543384545184457E-3</c:v>
                </c:pt>
                <c:pt idx="8">
                  <c:v>2.2659124142904601E-3</c:v>
                </c:pt>
                <c:pt idx="9">
                  <c:v>3.5942058985296852E-3</c:v>
                </c:pt>
                <c:pt idx="10">
                  <c:v>5.7001277811051148E-3</c:v>
                </c:pt>
                <c:pt idx="11">
                  <c:v>8.9669111961247702E-3</c:v>
                </c:pt>
                <c:pt idx="12">
                  <c:v>1.3409438983748415E-2</c:v>
                </c:pt>
                <c:pt idx="13">
                  <c:v>1.8365424756876341E-2</c:v>
                </c:pt>
                <c:pt idx="14">
                  <c:v>2.3738130054471382E-2</c:v>
                </c:pt>
                <c:pt idx="15">
                  <c:v>2.9404771445217456E-2</c:v>
                </c:pt>
                <c:pt idx="16">
                  <c:v>3.5428600999792545E-2</c:v>
                </c:pt>
                <c:pt idx="17">
                  <c:v>4.2211455402504358E-2</c:v>
                </c:pt>
                <c:pt idx="18">
                  <c:v>4.9210110987529539E-2</c:v>
                </c:pt>
                <c:pt idx="19">
                  <c:v>5.6387360654469254E-2</c:v>
                </c:pt>
                <c:pt idx="20">
                  <c:v>6.3709718012964489E-2</c:v>
                </c:pt>
                <c:pt idx="21">
                  <c:v>7.1895280100713513E-2</c:v>
                </c:pt>
                <c:pt idx="22">
                  <c:v>8.0110607868781089E-2</c:v>
                </c:pt>
                <c:pt idx="23">
                  <c:v>8.8281287116370219E-2</c:v>
                </c:pt>
                <c:pt idx="24">
                  <c:v>9.6678929676392564E-2</c:v>
                </c:pt>
                <c:pt idx="25">
                  <c:v>0.10549701247092202</c:v>
                </c:pt>
                <c:pt idx="26">
                  <c:v>0.11464995916904085</c:v>
                </c:pt>
                <c:pt idx="27">
                  <c:v>0.12412288693059138</c:v>
                </c:pt>
                <c:pt idx="28">
                  <c:v>0.13406834486720831</c:v>
                </c:pt>
                <c:pt idx="29">
                  <c:v>0.14501095309450909</c:v>
                </c:pt>
                <c:pt idx="30">
                  <c:v>0.15711442285425894</c:v>
                </c:pt>
                <c:pt idx="31">
                  <c:v>0.16990622397138494</c:v>
                </c:pt>
                <c:pt idx="32">
                  <c:v>0.18373238247960336</c:v>
                </c:pt>
                <c:pt idx="33">
                  <c:v>0.1978413149508475</c:v>
                </c:pt>
                <c:pt idx="34">
                  <c:v>0.2132227302557354</c:v>
                </c:pt>
                <c:pt idx="35">
                  <c:v>0.22867855976142099</c:v>
                </c:pt>
                <c:pt idx="36">
                  <c:v>0.24548872772162544</c:v>
                </c:pt>
                <c:pt idx="37">
                  <c:v>0.26312861402072357</c:v>
                </c:pt>
                <c:pt idx="38">
                  <c:v>0.2811703370041298</c:v>
                </c:pt>
                <c:pt idx="39">
                  <c:v>0.29924182566785856</c:v>
                </c:pt>
                <c:pt idx="40">
                  <c:v>0.3183848788230762</c:v>
                </c:pt>
                <c:pt idx="41">
                  <c:v>0.33817533552522316</c:v>
                </c:pt>
                <c:pt idx="42">
                  <c:v>0.35839739459199943</c:v>
                </c:pt>
                <c:pt idx="43">
                  <c:v>0.37827714833510928</c:v>
                </c:pt>
                <c:pt idx="44">
                  <c:v>0.39891592692635963</c:v>
                </c:pt>
                <c:pt idx="45">
                  <c:v>0.41893706765098132</c:v>
                </c:pt>
                <c:pt idx="46">
                  <c:v>0.43928191014908091</c:v>
                </c:pt>
                <c:pt idx="47">
                  <c:v>0.46041554317562838</c:v>
                </c:pt>
                <c:pt idx="48">
                  <c:v>0.48140406851062723</c:v>
                </c:pt>
                <c:pt idx="49">
                  <c:v>0.50187541515008338</c:v>
                </c:pt>
                <c:pt idx="50">
                  <c:v>0.52244722096060359</c:v>
                </c:pt>
                <c:pt idx="51">
                  <c:v>0.54273997351815029</c:v>
                </c:pt>
                <c:pt idx="52">
                  <c:v>0.55923760183499449</c:v>
                </c:pt>
                <c:pt idx="53">
                  <c:v>0.5777518549934777</c:v>
                </c:pt>
                <c:pt idx="54">
                  <c:v>0.5992166312135675</c:v>
                </c:pt>
                <c:pt idx="55">
                  <c:v>0.62206179085846669</c:v>
                </c:pt>
                <c:pt idx="56">
                  <c:v>0.64373864755085208</c:v>
                </c:pt>
                <c:pt idx="57">
                  <c:v>0.66543038708337565</c:v>
                </c:pt>
                <c:pt idx="58">
                  <c:v>0.6873714141885956</c:v>
                </c:pt>
                <c:pt idx="59">
                  <c:v>0.70905199159099663</c:v>
                </c:pt>
                <c:pt idx="60">
                  <c:v>0.73102278437652202</c:v>
                </c:pt>
                <c:pt idx="61">
                  <c:v>0.75367074638931786</c:v>
                </c:pt>
                <c:pt idx="62">
                  <c:v>0.77554108000375765</c:v>
                </c:pt>
                <c:pt idx="63">
                  <c:v>0.79772767397160005</c:v>
                </c:pt>
                <c:pt idx="64">
                  <c:v>0.82011890699162726</c:v>
                </c:pt>
                <c:pt idx="65">
                  <c:v>0.84219015894822979</c:v>
                </c:pt>
                <c:pt idx="66">
                  <c:v>0.8632552930071834</c:v>
                </c:pt>
                <c:pt idx="67">
                  <c:v>0.88419773440152361</c:v>
                </c:pt>
                <c:pt idx="68">
                  <c:v>0.90225668240833867</c:v>
                </c:pt>
                <c:pt idx="69">
                  <c:v>0.91923561263045572</c:v>
                </c:pt>
                <c:pt idx="70">
                  <c:v>0.93414409525013664</c:v>
                </c:pt>
                <c:pt idx="71">
                  <c:v>0.94766102148020082</c:v>
                </c:pt>
                <c:pt idx="72">
                  <c:v>0.95946037156713959</c:v>
                </c:pt>
                <c:pt idx="73">
                  <c:v>0.96930192231348955</c:v>
                </c:pt>
                <c:pt idx="74">
                  <c:v>0.97756866957991939</c:v>
                </c:pt>
                <c:pt idx="75">
                  <c:v>0.99999999999999989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'Ž-SKUPAJ-90'!$R$3</c:f>
              <c:strCache>
                <c:ptCount val="1"/>
                <c:pt idx="0">
                  <c:v>Kumulativni delež izdatkov</c:v>
                </c:pt>
              </c:strCache>
            </c:strRef>
          </c:tx>
          <c:marker>
            <c:symbol val="none"/>
          </c:marker>
          <c:cat>
            <c:strRef>
              <c:f>'M-SKUPAJ-90'!$A$4:$A$79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'Ž-SKUPAJ-90'!$R$4:$R$79</c:f>
              <c:numCache>
                <c:formatCode>0.00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8.3901897287272893E-6</c:v>
                </c:pt>
                <c:pt idx="4">
                  <c:v>5.0996611813276335E-5</c:v>
                </c:pt>
                <c:pt idx="5">
                  <c:v>1.3279312776202177E-4</c:v>
                </c:pt>
                <c:pt idx="6">
                  <c:v>5.0859761294944083E-4</c:v>
                </c:pt>
                <c:pt idx="7">
                  <c:v>1.1039803141958161E-3</c:v>
                </c:pt>
                <c:pt idx="8">
                  <c:v>1.7852477594731515E-3</c:v>
                </c:pt>
                <c:pt idx="9">
                  <c:v>2.5735341218386092E-3</c:v>
                </c:pt>
                <c:pt idx="10">
                  <c:v>3.821126896547321E-3</c:v>
                </c:pt>
                <c:pt idx="11">
                  <c:v>6.0209321480514284E-3</c:v>
                </c:pt>
                <c:pt idx="12">
                  <c:v>9.4416064014895048E-3</c:v>
                </c:pt>
                <c:pt idx="13">
                  <c:v>1.2553068032916767E-2</c:v>
                </c:pt>
                <c:pt idx="14">
                  <c:v>1.6545939370956643E-2</c:v>
                </c:pt>
                <c:pt idx="15">
                  <c:v>2.0945975743087951E-2</c:v>
                </c:pt>
                <c:pt idx="16">
                  <c:v>2.5095286610702511E-2</c:v>
                </c:pt>
                <c:pt idx="17">
                  <c:v>3.0125721576137087E-2</c:v>
                </c:pt>
                <c:pt idx="18">
                  <c:v>3.5302853138389025E-2</c:v>
                </c:pt>
                <c:pt idx="19">
                  <c:v>4.0960117782688016E-2</c:v>
                </c:pt>
                <c:pt idx="20">
                  <c:v>4.6339088522301862E-2</c:v>
                </c:pt>
                <c:pt idx="21">
                  <c:v>5.2393233828101654E-2</c:v>
                </c:pt>
                <c:pt idx="22">
                  <c:v>5.9108468218728984E-2</c:v>
                </c:pt>
                <c:pt idx="23">
                  <c:v>6.5059793927100193E-2</c:v>
                </c:pt>
                <c:pt idx="24">
                  <c:v>7.2896874842233311E-2</c:v>
                </c:pt>
                <c:pt idx="25">
                  <c:v>7.9387227275460534E-2</c:v>
                </c:pt>
                <c:pt idx="26">
                  <c:v>8.7296840592531066E-2</c:v>
                </c:pt>
                <c:pt idx="27">
                  <c:v>9.4817875298993451E-2</c:v>
                </c:pt>
                <c:pt idx="28">
                  <c:v>0.10240598392492663</c:v>
                </c:pt>
                <c:pt idx="29">
                  <c:v>0.11121074733783476</c:v>
                </c:pt>
                <c:pt idx="30">
                  <c:v>0.12097712226416328</c:v>
                </c:pt>
                <c:pt idx="31">
                  <c:v>0.13053269468729567</c:v>
                </c:pt>
                <c:pt idx="32">
                  <c:v>0.14125808967036968</c:v>
                </c:pt>
                <c:pt idx="33">
                  <c:v>0.15215022713112591</c:v>
                </c:pt>
                <c:pt idx="34">
                  <c:v>0.16586204721269593</c:v>
                </c:pt>
                <c:pt idx="35">
                  <c:v>0.1786566227883673</c:v>
                </c:pt>
                <c:pt idx="36">
                  <c:v>0.19238445181449931</c:v>
                </c:pt>
                <c:pt idx="37">
                  <c:v>0.20705494408516556</c:v>
                </c:pt>
                <c:pt idx="38">
                  <c:v>0.22214082357449891</c:v>
                </c:pt>
                <c:pt idx="39">
                  <c:v>0.23690625663280412</c:v>
                </c:pt>
                <c:pt idx="40">
                  <c:v>0.25200374980063489</c:v>
                </c:pt>
                <c:pt idx="41">
                  <c:v>0.26879473930490388</c:v>
                </c:pt>
                <c:pt idx="42">
                  <c:v>0.28617327388302238</c:v>
                </c:pt>
                <c:pt idx="43">
                  <c:v>0.30281204956251384</c:v>
                </c:pt>
                <c:pt idx="44">
                  <c:v>0.32169968299952045</c:v>
                </c:pt>
                <c:pt idx="45">
                  <c:v>0.33872069845582436</c:v>
                </c:pt>
                <c:pt idx="46">
                  <c:v>0.3580535710481913</c:v>
                </c:pt>
                <c:pt idx="47">
                  <c:v>0.37717058736995135</c:v>
                </c:pt>
                <c:pt idx="48">
                  <c:v>0.39729770633468353</c:v>
                </c:pt>
                <c:pt idx="49">
                  <c:v>0.41663028652880196</c:v>
                </c:pt>
                <c:pt idx="50">
                  <c:v>0.43722751303027918</c:v>
                </c:pt>
                <c:pt idx="51">
                  <c:v>0.45623687051419776</c:v>
                </c:pt>
                <c:pt idx="52">
                  <c:v>0.4721679927187673</c:v>
                </c:pt>
                <c:pt idx="53">
                  <c:v>0.49045745407730951</c:v>
                </c:pt>
                <c:pt idx="54">
                  <c:v>0.51189916013428594</c:v>
                </c:pt>
                <c:pt idx="55">
                  <c:v>0.53534110475934149</c:v>
                </c:pt>
                <c:pt idx="56">
                  <c:v>0.55799422125103271</c:v>
                </c:pt>
                <c:pt idx="57">
                  <c:v>0.58163184096110732</c:v>
                </c:pt>
                <c:pt idx="58">
                  <c:v>0.60614546703242789</c:v>
                </c:pt>
                <c:pt idx="59">
                  <c:v>0.63136750601205238</c:v>
                </c:pt>
                <c:pt idx="60">
                  <c:v>0.65777366243369217</c:v>
                </c:pt>
                <c:pt idx="61">
                  <c:v>0.68390508345611145</c:v>
                </c:pt>
                <c:pt idx="62">
                  <c:v>0.71024347917419151</c:v>
                </c:pt>
                <c:pt idx="63">
                  <c:v>0.73762709706728102</c:v>
                </c:pt>
                <c:pt idx="64">
                  <c:v>0.76561085510046234</c:v>
                </c:pt>
                <c:pt idx="65">
                  <c:v>0.79292965951547734</c:v>
                </c:pt>
                <c:pt idx="66">
                  <c:v>0.81836302464551081</c:v>
                </c:pt>
                <c:pt idx="67">
                  <c:v>0.84525929097125008</c:v>
                </c:pt>
                <c:pt idx="68">
                  <c:v>0.86821488881192155</c:v>
                </c:pt>
                <c:pt idx="69">
                  <c:v>0.88939761601966794</c:v>
                </c:pt>
                <c:pt idx="70">
                  <c:v>0.90819152461563613</c:v>
                </c:pt>
                <c:pt idx="71">
                  <c:v>0.92536941604680434</c:v>
                </c:pt>
                <c:pt idx="72">
                  <c:v>0.94144583224841483</c:v>
                </c:pt>
                <c:pt idx="73">
                  <c:v>0.95492379159699969</c:v>
                </c:pt>
                <c:pt idx="74">
                  <c:v>0.96641346519772875</c:v>
                </c:pt>
                <c:pt idx="75">
                  <c:v>1.0000000000000002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2637824"/>
        <c:axId val="372640960"/>
      </c:lineChart>
      <c:catAx>
        <c:axId val="372637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2640960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640960"/>
        <c:scaling>
          <c:orientation val="minMax"/>
          <c:max val="1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72637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833333333333582"/>
          <c:y val="8.7195246427529946E-2"/>
          <c:w val="0.34166666666667012"/>
          <c:h val="0.27931321084864785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6907261592309"/>
          <c:y val="5.1400554097404488E-2"/>
          <c:w val="0.86737226596675099"/>
          <c:h val="0.8326195683872849"/>
        </c:manualLayout>
      </c:layout>
      <c:lineChart>
        <c:grouping val="standard"/>
        <c:varyColors val="0"/>
        <c:ser>
          <c:idx val="0"/>
          <c:order val="0"/>
          <c:tx>
            <c:strRef>
              <c:f>'MOŠKI-OBISKI-REC'!$C$97</c:f>
              <c:strCache>
                <c:ptCount val="1"/>
                <c:pt idx="0">
                  <c:v>Povprečno število prvih obiskov; moški</c:v>
                </c:pt>
              </c:strCache>
            </c:strRef>
          </c:tx>
          <c:marker>
            <c:symbol val="none"/>
          </c:marker>
          <c:cat>
            <c:strRef>
              <c:f>'ŽENSKE-OBISKI-REC'!$A$98:$A$173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'MOŠKI-OBISKI-REC'!$C$98:$C$173</c:f>
              <c:numCache>
                <c:formatCode>#,##0.00</c:formatCode>
                <c:ptCount val="76"/>
                <c:pt idx="0">
                  <c:v>2.0774428743361336E-4</c:v>
                </c:pt>
                <c:pt idx="1">
                  <c:v>3.9691788239341202E-4</c:v>
                </c:pt>
                <c:pt idx="2">
                  <c:v>2.5294470410800029E-3</c:v>
                </c:pt>
                <c:pt idx="3">
                  <c:v>9.1862101099794008E-3</c:v>
                </c:pt>
                <c:pt idx="4">
                  <c:v>6.2739591015338117E-2</c:v>
                </c:pt>
                <c:pt idx="5">
                  <c:v>0.14838695240569971</c:v>
                </c:pt>
                <c:pt idx="6">
                  <c:v>0.27581999426987663</c:v>
                </c:pt>
                <c:pt idx="7">
                  <c:v>0.39984008496475443</c:v>
                </c:pt>
                <c:pt idx="8">
                  <c:v>0.52545123295799989</c:v>
                </c:pt>
                <c:pt idx="9">
                  <c:v>0.62581915130713162</c:v>
                </c:pt>
                <c:pt idx="10">
                  <c:v>0.74473882126837576</c:v>
                </c:pt>
                <c:pt idx="11">
                  <c:v>0.92212506866148525</c:v>
                </c:pt>
                <c:pt idx="12">
                  <c:v>1.1159321195199037</c:v>
                </c:pt>
                <c:pt idx="13">
                  <c:v>1.1291628420616027</c:v>
                </c:pt>
                <c:pt idx="14">
                  <c:v>1.1829303679038681</c:v>
                </c:pt>
                <c:pt idx="15">
                  <c:v>1.2445414643575301</c:v>
                </c:pt>
                <c:pt idx="16">
                  <c:v>1.2551502978769478</c:v>
                </c:pt>
                <c:pt idx="17">
                  <c:v>1.2640115427390526</c:v>
                </c:pt>
                <c:pt idx="18">
                  <c:v>1.2768929232739661</c:v>
                </c:pt>
                <c:pt idx="19">
                  <c:v>1.3371869356901751</c:v>
                </c:pt>
                <c:pt idx="20">
                  <c:v>1.3164520762622229</c:v>
                </c:pt>
                <c:pt idx="21">
                  <c:v>1.3610060195181024</c:v>
                </c:pt>
                <c:pt idx="22">
                  <c:v>1.3332004921966578</c:v>
                </c:pt>
                <c:pt idx="23">
                  <c:v>1.388061230081014</c:v>
                </c:pt>
                <c:pt idx="24">
                  <c:v>1.431361541302747</c:v>
                </c:pt>
                <c:pt idx="25">
                  <c:v>1.4695459640194342</c:v>
                </c:pt>
                <c:pt idx="26">
                  <c:v>1.4772644030486184</c:v>
                </c:pt>
                <c:pt idx="27">
                  <c:v>1.4994830227179319</c:v>
                </c:pt>
                <c:pt idx="28">
                  <c:v>1.5715680804058598</c:v>
                </c:pt>
                <c:pt idx="29">
                  <c:v>1.6473548988941098</c:v>
                </c:pt>
                <c:pt idx="30">
                  <c:v>1.7110522207207601</c:v>
                </c:pt>
                <c:pt idx="31">
                  <c:v>1.777695995924377</c:v>
                </c:pt>
                <c:pt idx="32">
                  <c:v>1.855180019303394</c:v>
                </c:pt>
                <c:pt idx="33">
                  <c:v>1.9263708547674465</c:v>
                </c:pt>
                <c:pt idx="34">
                  <c:v>2.0498760719544635</c:v>
                </c:pt>
                <c:pt idx="35">
                  <c:v>2.1685837164813599</c:v>
                </c:pt>
                <c:pt idx="36">
                  <c:v>2.3305686702477977</c:v>
                </c:pt>
                <c:pt idx="37">
                  <c:v>2.4499629181255336</c:v>
                </c:pt>
                <c:pt idx="38">
                  <c:v>2.4735206563204652</c:v>
                </c:pt>
                <c:pt idx="39">
                  <c:v>2.6788205753034195</c:v>
                </c:pt>
                <c:pt idx="40">
                  <c:v>2.7282767819329869</c:v>
                </c:pt>
                <c:pt idx="41">
                  <c:v>2.7916410811927048</c:v>
                </c:pt>
                <c:pt idx="42">
                  <c:v>2.9321834008680527</c:v>
                </c:pt>
                <c:pt idx="43">
                  <c:v>3.0127854926707367</c:v>
                </c:pt>
                <c:pt idx="44">
                  <c:v>3.048348091353136</c:v>
                </c:pt>
                <c:pt idx="45">
                  <c:v>3.1163221307986388</c:v>
                </c:pt>
                <c:pt idx="46">
                  <c:v>3.2754732051564202</c:v>
                </c:pt>
                <c:pt idx="47">
                  <c:v>3.2672307320649647</c:v>
                </c:pt>
                <c:pt idx="48">
                  <c:v>3.4799040030334778</c:v>
                </c:pt>
                <c:pt idx="49">
                  <c:v>3.6192186540250169</c:v>
                </c:pt>
                <c:pt idx="50">
                  <c:v>3.7855733711814903</c:v>
                </c:pt>
                <c:pt idx="51">
                  <c:v>4.1072897169193086</c:v>
                </c:pt>
                <c:pt idx="52">
                  <c:v>4.4438646581426884</c:v>
                </c:pt>
                <c:pt idx="53">
                  <c:v>4.1466959538665051</c:v>
                </c:pt>
                <c:pt idx="54">
                  <c:v>4.4638689602951684</c:v>
                </c:pt>
                <c:pt idx="55">
                  <c:v>4.5397310215881124</c:v>
                </c:pt>
                <c:pt idx="56">
                  <c:v>4.6517479359497562</c:v>
                </c:pt>
                <c:pt idx="57">
                  <c:v>4.8485578512631955</c:v>
                </c:pt>
                <c:pt idx="58">
                  <c:v>5.0131555808842565</c:v>
                </c:pt>
                <c:pt idx="59">
                  <c:v>5.3048926500916895</c:v>
                </c:pt>
                <c:pt idx="60">
                  <c:v>5.5711360537829284</c:v>
                </c:pt>
                <c:pt idx="61">
                  <c:v>5.8298921447479986</c:v>
                </c:pt>
                <c:pt idx="62">
                  <c:v>5.9277066090440815</c:v>
                </c:pt>
                <c:pt idx="63">
                  <c:v>6.1565684465486559</c:v>
                </c:pt>
                <c:pt idx="64">
                  <c:v>6.6104610680249847</c:v>
                </c:pt>
                <c:pt idx="65">
                  <c:v>6.6721968963220757</c:v>
                </c:pt>
                <c:pt idx="66">
                  <c:v>7.0916752779869245</c:v>
                </c:pt>
                <c:pt idx="67">
                  <c:v>7.2930621607585824</c:v>
                </c:pt>
                <c:pt idx="68">
                  <c:v>7.2040087844965583</c:v>
                </c:pt>
                <c:pt idx="69">
                  <c:v>7.1326080312993874</c:v>
                </c:pt>
                <c:pt idx="70">
                  <c:v>6.9297481124562932</c:v>
                </c:pt>
                <c:pt idx="71">
                  <c:v>7.6958985974209755</c:v>
                </c:pt>
                <c:pt idx="72">
                  <c:v>7.3880046669663662</c:v>
                </c:pt>
                <c:pt idx="73">
                  <c:v>7.134416768812966</c:v>
                </c:pt>
                <c:pt idx="74">
                  <c:v>8.8442672163602527</c:v>
                </c:pt>
                <c:pt idx="75">
                  <c:v>9.6654313242703545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'ŽENSKE-OBISKI-REC'!$C$97</c:f>
              <c:strCache>
                <c:ptCount val="1"/>
                <c:pt idx="0">
                  <c:v>Povprečno število prvih obiskov; ženske</c:v>
                </c:pt>
              </c:strCache>
            </c:strRef>
          </c:tx>
          <c:marker>
            <c:symbol val="none"/>
          </c:marker>
          <c:cat>
            <c:strRef>
              <c:f>'ŽENSKE-OBISKI-REC'!$A$98:$A$173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'ŽENSKE-OBISKI-REC'!$C$98:$C$173</c:f>
              <c:numCache>
                <c:formatCode>#,##0.00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1.0415863281366903E-3</c:v>
                </c:pt>
                <c:pt idx="3">
                  <c:v>7.1272220754874313E-3</c:v>
                </c:pt>
                <c:pt idx="4">
                  <c:v>4.5881565357493603E-2</c:v>
                </c:pt>
                <c:pt idx="5">
                  <c:v>0.13085980152589871</c:v>
                </c:pt>
                <c:pt idx="6">
                  <c:v>0.22193670748256991</c:v>
                </c:pt>
                <c:pt idx="7">
                  <c:v>0.37934438732292036</c:v>
                </c:pt>
                <c:pt idx="8">
                  <c:v>0.52590051553579964</c:v>
                </c:pt>
                <c:pt idx="9">
                  <c:v>0.72669295407448786</c:v>
                </c:pt>
                <c:pt idx="10">
                  <c:v>1.0561523031535773</c:v>
                </c:pt>
                <c:pt idx="11">
                  <c:v>1.5421627464040002</c:v>
                </c:pt>
                <c:pt idx="12">
                  <c:v>2.0366348131454877</c:v>
                </c:pt>
                <c:pt idx="13">
                  <c:v>2.1453178455592252</c:v>
                </c:pt>
                <c:pt idx="14">
                  <c:v>2.2575229279947542</c:v>
                </c:pt>
                <c:pt idx="15">
                  <c:v>2.2872338518618447</c:v>
                </c:pt>
                <c:pt idx="16">
                  <c:v>2.272873923734533</c:v>
                </c:pt>
                <c:pt idx="17">
                  <c:v>2.3495302901852058</c:v>
                </c:pt>
                <c:pt idx="18">
                  <c:v>2.4358481179321272</c:v>
                </c:pt>
                <c:pt idx="19">
                  <c:v>2.3974861398079397</c:v>
                </c:pt>
                <c:pt idx="20">
                  <c:v>2.4235241715861227</c:v>
                </c:pt>
                <c:pt idx="21">
                  <c:v>2.4392076495773081</c:v>
                </c:pt>
                <c:pt idx="22">
                  <c:v>2.382154795821541</c:v>
                </c:pt>
                <c:pt idx="23">
                  <c:v>2.3971042243569212</c:v>
                </c:pt>
                <c:pt idx="24">
                  <c:v>2.4047454550137783</c:v>
                </c:pt>
                <c:pt idx="25">
                  <c:v>2.4537254419583192</c:v>
                </c:pt>
                <c:pt idx="26">
                  <c:v>2.5700216280022072</c:v>
                </c:pt>
                <c:pt idx="27">
                  <c:v>2.5498475201446427</c:v>
                </c:pt>
                <c:pt idx="28">
                  <c:v>2.646109012323663</c:v>
                </c:pt>
                <c:pt idx="29">
                  <c:v>2.7415470832489932</c:v>
                </c:pt>
                <c:pt idx="30">
                  <c:v>2.8371222582690412</c:v>
                </c:pt>
                <c:pt idx="31">
                  <c:v>2.8921814544822468</c:v>
                </c:pt>
                <c:pt idx="32">
                  <c:v>2.9551618362769871</c:v>
                </c:pt>
                <c:pt idx="33">
                  <c:v>3.0907678190626275</c:v>
                </c:pt>
                <c:pt idx="34">
                  <c:v>3.2921948126901293</c:v>
                </c:pt>
                <c:pt idx="35">
                  <c:v>3.3758602293059967</c:v>
                </c:pt>
                <c:pt idx="36">
                  <c:v>3.4785240731652576</c:v>
                </c:pt>
                <c:pt idx="37">
                  <c:v>3.5662405996774438</c:v>
                </c:pt>
                <c:pt idx="38">
                  <c:v>3.7427326788933186</c:v>
                </c:pt>
                <c:pt idx="39">
                  <c:v>3.7578634362774657</c:v>
                </c:pt>
                <c:pt idx="40">
                  <c:v>3.7179513729336202</c:v>
                </c:pt>
                <c:pt idx="41">
                  <c:v>3.7272050259142571</c:v>
                </c:pt>
                <c:pt idx="42">
                  <c:v>3.6525425767971935</c:v>
                </c:pt>
                <c:pt idx="43">
                  <c:v>3.6695800964596672</c:v>
                </c:pt>
                <c:pt idx="44">
                  <c:v>3.7359400045540827</c:v>
                </c:pt>
                <c:pt idx="45">
                  <c:v>3.6929737121434782</c:v>
                </c:pt>
                <c:pt idx="46">
                  <c:v>3.8527286989078027</c:v>
                </c:pt>
                <c:pt idx="47">
                  <c:v>3.9094085261416227</c:v>
                </c:pt>
                <c:pt idx="48">
                  <c:v>4.1072406442459455</c:v>
                </c:pt>
                <c:pt idx="49">
                  <c:v>4.1750611575238814</c:v>
                </c:pt>
                <c:pt idx="50">
                  <c:v>4.3587684616283804</c:v>
                </c:pt>
                <c:pt idx="51">
                  <c:v>4.5128365472260201</c:v>
                </c:pt>
                <c:pt idx="52">
                  <c:v>4.8812268550400324</c:v>
                </c:pt>
                <c:pt idx="53">
                  <c:v>4.7700567292641924</c:v>
                </c:pt>
                <c:pt idx="54">
                  <c:v>4.9032336302482324</c:v>
                </c:pt>
                <c:pt idx="55">
                  <c:v>5.0883671124332102</c:v>
                </c:pt>
                <c:pt idx="56">
                  <c:v>5.3162369381312216</c:v>
                </c:pt>
                <c:pt idx="57">
                  <c:v>5.4247564728358899</c:v>
                </c:pt>
                <c:pt idx="58">
                  <c:v>5.6227152214387868</c:v>
                </c:pt>
                <c:pt idx="59">
                  <c:v>5.8588464332007337</c:v>
                </c:pt>
                <c:pt idx="60">
                  <c:v>6.1687920055098591</c:v>
                </c:pt>
                <c:pt idx="61">
                  <c:v>6.2825234702093784</c:v>
                </c:pt>
                <c:pt idx="62">
                  <c:v>6.4432151734265224</c:v>
                </c:pt>
                <c:pt idx="63">
                  <c:v>6.6938786051071881</c:v>
                </c:pt>
                <c:pt idx="64">
                  <c:v>6.9509279854780734</c:v>
                </c:pt>
                <c:pt idx="65">
                  <c:v>7.1600075334471853</c:v>
                </c:pt>
                <c:pt idx="66">
                  <c:v>7.4560652758411834</c:v>
                </c:pt>
                <c:pt idx="67">
                  <c:v>7.7752913902205876</c:v>
                </c:pt>
                <c:pt idx="68">
                  <c:v>8.0094096178053142</c:v>
                </c:pt>
                <c:pt idx="69">
                  <c:v>8.2874031474513981</c:v>
                </c:pt>
                <c:pt idx="70">
                  <c:v>8.5981544796091534</c:v>
                </c:pt>
                <c:pt idx="71">
                  <c:v>8.6841922563347893</c:v>
                </c:pt>
                <c:pt idx="72">
                  <c:v>9.5389376612376484</c:v>
                </c:pt>
                <c:pt idx="73">
                  <c:v>9.7012150135840383</c:v>
                </c:pt>
                <c:pt idx="74">
                  <c:v>10.066912008210302</c:v>
                </c:pt>
                <c:pt idx="75">
                  <c:v>11.201001910957768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2641744"/>
        <c:axId val="372641352"/>
      </c:lineChart>
      <c:catAx>
        <c:axId val="372641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72641352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641352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372641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242891513560803"/>
          <c:y val="0.18904709827938274"/>
          <c:w val="0.33145997375328407"/>
          <c:h val="0.2793132108486457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6907261592309"/>
          <c:y val="5.1400554097404488E-2"/>
          <c:w val="0.85561526684164479"/>
          <c:h val="0.8421799358413532"/>
        </c:manualLayout>
      </c:layout>
      <c:lineChart>
        <c:grouping val="standard"/>
        <c:varyColors val="0"/>
        <c:ser>
          <c:idx val="0"/>
          <c:order val="0"/>
          <c:tx>
            <c:strRef>
              <c:f>'MOŠKI-OBISKI-REC'!$E$97</c:f>
              <c:strCache>
                <c:ptCount val="1"/>
                <c:pt idx="0">
                  <c:v>Povprečno število izdanih receptov; moški</c:v>
                </c:pt>
              </c:strCache>
            </c:strRef>
          </c:tx>
          <c:marker>
            <c:symbol val="none"/>
          </c:marker>
          <c:cat>
            <c:strRef>
              <c:f>'ŽENSKE-OBISKI-REC'!$A$98:$A$173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'MOŠKI-OBISKI-REC'!$E$98:$E$173</c:f>
              <c:numCache>
                <c:formatCode>#,##0.00</c:formatCode>
                <c:ptCount val="76"/>
                <c:pt idx="0">
                  <c:v>3.1161643115042002E-4</c:v>
                </c:pt>
                <c:pt idx="1">
                  <c:v>2.9768841179505845E-4</c:v>
                </c:pt>
                <c:pt idx="2">
                  <c:v>1.4925926678284766E-3</c:v>
                </c:pt>
                <c:pt idx="3">
                  <c:v>1.0056482646714281E-2</c:v>
                </c:pt>
                <c:pt idx="4">
                  <c:v>6.3769644002156803E-2</c:v>
                </c:pt>
                <c:pt idx="5">
                  <c:v>0.1480228126451949</c:v>
                </c:pt>
                <c:pt idx="6">
                  <c:v>0.26323665711549227</c:v>
                </c:pt>
                <c:pt idx="7">
                  <c:v>0.38190638084808703</c:v>
                </c:pt>
                <c:pt idx="8">
                  <c:v>0.49201342722431024</c:v>
                </c:pt>
                <c:pt idx="9">
                  <c:v>0.61390468963923961</c:v>
                </c:pt>
                <c:pt idx="10">
                  <c:v>0.74521412868530112</c:v>
                </c:pt>
                <c:pt idx="11">
                  <c:v>0.9658955276478679</c:v>
                </c:pt>
                <c:pt idx="12">
                  <c:v>1.1439490825867726</c:v>
                </c:pt>
                <c:pt idx="13">
                  <c:v>1.2013744692229078</c:v>
                </c:pt>
                <c:pt idx="14">
                  <c:v>1.2823892876656822</c:v>
                </c:pt>
                <c:pt idx="15">
                  <c:v>1.3618226378213678</c:v>
                </c:pt>
                <c:pt idx="16">
                  <c:v>1.4109571968644832</c:v>
                </c:pt>
                <c:pt idx="17">
                  <c:v>1.5040376934379318</c:v>
                </c:pt>
                <c:pt idx="18">
                  <c:v>1.5446220565866113</c:v>
                </c:pt>
                <c:pt idx="19">
                  <c:v>1.6469989891526811</c:v>
                </c:pt>
                <c:pt idx="20">
                  <c:v>1.6877408137502821</c:v>
                </c:pt>
                <c:pt idx="21">
                  <c:v>1.7787428757688097</c:v>
                </c:pt>
                <c:pt idx="22">
                  <c:v>1.8283648990824606</c:v>
                </c:pt>
                <c:pt idx="23">
                  <c:v>1.9044047650575726</c:v>
                </c:pt>
                <c:pt idx="24">
                  <c:v>2.0170596797974625</c:v>
                </c:pt>
                <c:pt idx="25">
                  <c:v>2.2094371404332285</c:v>
                </c:pt>
                <c:pt idx="26">
                  <c:v>2.1856433847795187</c:v>
                </c:pt>
                <c:pt idx="27">
                  <c:v>2.3659936491402869</c:v>
                </c:pt>
                <c:pt idx="28">
                  <c:v>2.6019282989457282</c:v>
                </c:pt>
                <c:pt idx="29">
                  <c:v>2.7812873690830613</c:v>
                </c:pt>
                <c:pt idx="30">
                  <c:v>2.9606292049608838</c:v>
                </c:pt>
                <c:pt idx="31">
                  <c:v>3.2322619324956237</c:v>
                </c:pt>
                <c:pt idx="32">
                  <c:v>3.4751714227709649</c:v>
                </c:pt>
                <c:pt idx="33">
                  <c:v>3.8128250675777267</c:v>
                </c:pt>
                <c:pt idx="34">
                  <c:v>4.1481207093430177</c:v>
                </c:pt>
                <c:pt idx="35">
                  <c:v>4.5390539549247837</c:v>
                </c:pt>
                <c:pt idx="36">
                  <c:v>4.9982963705484096</c:v>
                </c:pt>
                <c:pt idx="37">
                  <c:v>5.3875102758040265</c:v>
                </c:pt>
                <c:pt idx="38">
                  <c:v>5.7112335756781913</c:v>
                </c:pt>
                <c:pt idx="39">
                  <c:v>6.5693232487833324</c:v>
                </c:pt>
                <c:pt idx="40">
                  <c:v>6.6323569782422265</c:v>
                </c:pt>
                <c:pt idx="41">
                  <c:v>7.2347146576038055</c:v>
                </c:pt>
                <c:pt idx="42">
                  <c:v>7.9470861797336072</c:v>
                </c:pt>
                <c:pt idx="43">
                  <c:v>8.5869494721879747</c:v>
                </c:pt>
                <c:pt idx="44">
                  <c:v>8.997350383973048</c:v>
                </c:pt>
                <c:pt idx="45">
                  <c:v>9.6325280595538381</c:v>
                </c:pt>
                <c:pt idx="46">
                  <c:v>10.204656057326476</c:v>
                </c:pt>
                <c:pt idx="47">
                  <c:v>10.706244716289326</c:v>
                </c:pt>
                <c:pt idx="48">
                  <c:v>11.488982796399544</c:v>
                </c:pt>
                <c:pt idx="49">
                  <c:v>12.099305700030833</c:v>
                </c:pt>
                <c:pt idx="50">
                  <c:v>12.789756913930734</c:v>
                </c:pt>
                <c:pt idx="51">
                  <c:v>13.984117347568089</c:v>
                </c:pt>
                <c:pt idx="52">
                  <c:v>15.527509022822986</c:v>
                </c:pt>
                <c:pt idx="53">
                  <c:v>13.992693739398696</c:v>
                </c:pt>
                <c:pt idx="54">
                  <c:v>15.351461805181804</c:v>
                </c:pt>
                <c:pt idx="55">
                  <c:v>15.899535397857491</c:v>
                </c:pt>
                <c:pt idx="56">
                  <c:v>16.627046553013976</c:v>
                </c:pt>
                <c:pt idx="57">
                  <c:v>17.052669358930466</c:v>
                </c:pt>
                <c:pt idx="58">
                  <c:v>17.888758482667779</c:v>
                </c:pt>
                <c:pt idx="59">
                  <c:v>18.658518731565838</c:v>
                </c:pt>
                <c:pt idx="60">
                  <c:v>19.14676574324773</c:v>
                </c:pt>
                <c:pt idx="61">
                  <c:v>19.796855515856212</c:v>
                </c:pt>
                <c:pt idx="62">
                  <c:v>20.318861930540148</c:v>
                </c:pt>
                <c:pt idx="63">
                  <c:v>20.905773864021405</c:v>
                </c:pt>
                <c:pt idx="64">
                  <c:v>22.094449902024973</c:v>
                </c:pt>
                <c:pt idx="65">
                  <c:v>21.767480418472733</c:v>
                </c:pt>
                <c:pt idx="66">
                  <c:v>22.829311443859115</c:v>
                </c:pt>
                <c:pt idx="67">
                  <c:v>22.678881159563332</c:v>
                </c:pt>
                <c:pt idx="68">
                  <c:v>22.988979656952626</c:v>
                </c:pt>
                <c:pt idx="69">
                  <c:v>22.538951349142337</c:v>
                </c:pt>
                <c:pt idx="70">
                  <c:v>22.456907889238362</c:v>
                </c:pt>
                <c:pt idx="71">
                  <c:v>25.180370634634929</c:v>
                </c:pt>
                <c:pt idx="72">
                  <c:v>23.34532293052709</c:v>
                </c:pt>
                <c:pt idx="73">
                  <c:v>23.850411731097775</c:v>
                </c:pt>
                <c:pt idx="74">
                  <c:v>26.452378911068887</c:v>
                </c:pt>
                <c:pt idx="75">
                  <c:v>27.198552441493288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'ŽENSKE-OBISKI-REC'!$E$97</c:f>
              <c:strCache>
                <c:ptCount val="1"/>
                <c:pt idx="0">
                  <c:v>Povprečno število izdanih receptov; ženske</c:v>
                </c:pt>
              </c:strCache>
            </c:strRef>
          </c:tx>
          <c:marker>
            <c:symbol val="none"/>
          </c:marker>
          <c:cat>
            <c:strRef>
              <c:f>'ŽENSKE-OBISKI-REC'!$A$98:$A$173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'ŽENSKE-OBISKI-REC'!$E$98:$E$173</c:f>
              <c:numCache>
                <c:formatCode>#,##0.00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5.2079316406834504E-4</c:v>
                </c:pt>
                <c:pt idx="3">
                  <c:v>9.6007052475010068E-3</c:v>
                </c:pt>
                <c:pt idx="4">
                  <c:v>5.4036104810752897E-2</c:v>
                </c:pt>
                <c:pt idx="5">
                  <c:v>0.15441456580056107</c:v>
                </c:pt>
                <c:pt idx="6">
                  <c:v>0.25867412639651821</c:v>
                </c:pt>
                <c:pt idx="7">
                  <c:v>0.42606840890941727</c:v>
                </c:pt>
                <c:pt idx="8">
                  <c:v>0.56321351305942235</c:v>
                </c:pt>
                <c:pt idx="9">
                  <c:v>0.78078826507534349</c:v>
                </c:pt>
                <c:pt idx="10">
                  <c:v>1.1131354730914873</c:v>
                </c:pt>
                <c:pt idx="11">
                  <c:v>1.6651633581104113</c:v>
                </c:pt>
                <c:pt idx="12">
                  <c:v>2.1643276523515058</c:v>
                </c:pt>
                <c:pt idx="13">
                  <c:v>2.2200059941734978</c:v>
                </c:pt>
                <c:pt idx="14">
                  <c:v>2.4211330183135202</c:v>
                </c:pt>
                <c:pt idx="15">
                  <c:v>2.4570636479717431</c:v>
                </c:pt>
                <c:pt idx="16">
                  <c:v>2.4636270217711602</c:v>
                </c:pt>
                <c:pt idx="17">
                  <c:v>2.5736480597655729</c:v>
                </c:pt>
                <c:pt idx="18">
                  <c:v>2.7381261776926844</c:v>
                </c:pt>
                <c:pt idx="19">
                  <c:v>2.7805153015659494</c:v>
                </c:pt>
                <c:pt idx="20">
                  <c:v>2.8237660105235731</c:v>
                </c:pt>
                <c:pt idx="21">
                  <c:v>2.9390140055612237</c:v>
                </c:pt>
                <c:pt idx="22">
                  <c:v>2.9975085176453442</c:v>
                </c:pt>
                <c:pt idx="23">
                  <c:v>3.0662192954509599</c:v>
                </c:pt>
                <c:pt idx="24">
                  <c:v>3.1902765126743788</c:v>
                </c:pt>
                <c:pt idx="25">
                  <c:v>3.4069039317296537</c:v>
                </c:pt>
                <c:pt idx="26">
                  <c:v>3.6788288364759785</c:v>
                </c:pt>
                <c:pt idx="27">
                  <c:v>3.7330437145221591</c:v>
                </c:pt>
                <c:pt idx="28">
                  <c:v>4.008551225334716</c:v>
                </c:pt>
                <c:pt idx="29">
                  <c:v>4.3134447797070345</c:v>
                </c:pt>
                <c:pt idx="30">
                  <c:v>4.5678539531803475</c:v>
                </c:pt>
                <c:pt idx="31">
                  <c:v>4.7963047887068591</c:v>
                </c:pt>
                <c:pt idx="32">
                  <c:v>5.1066886551932553</c:v>
                </c:pt>
                <c:pt idx="33">
                  <c:v>5.5252562328995785</c:v>
                </c:pt>
                <c:pt idx="34">
                  <c:v>6.1588549613718833</c:v>
                </c:pt>
                <c:pt idx="35">
                  <c:v>6.3734704096457371</c:v>
                </c:pt>
                <c:pt idx="36">
                  <c:v>6.9007399352323429</c:v>
                </c:pt>
                <c:pt idx="37">
                  <c:v>7.3642360409447845</c:v>
                </c:pt>
                <c:pt idx="38">
                  <c:v>7.9005876319861565</c:v>
                </c:pt>
                <c:pt idx="39">
                  <c:v>8.2172338954215185</c:v>
                </c:pt>
                <c:pt idx="40">
                  <c:v>8.5244693518008958</c:v>
                </c:pt>
                <c:pt idx="41">
                  <c:v>8.938398862634763</c:v>
                </c:pt>
                <c:pt idx="42">
                  <c:v>9.2048944912909683</c:v>
                </c:pt>
                <c:pt idx="43">
                  <c:v>9.6690713558328181</c:v>
                </c:pt>
                <c:pt idx="44">
                  <c:v>10.254421000114498</c:v>
                </c:pt>
                <c:pt idx="45">
                  <c:v>10.176852073366259</c:v>
                </c:pt>
                <c:pt idx="46">
                  <c:v>11.123724745381145</c:v>
                </c:pt>
                <c:pt idx="47">
                  <c:v>11.407991033470307</c:v>
                </c:pt>
                <c:pt idx="48">
                  <c:v>12.388272463534806</c:v>
                </c:pt>
                <c:pt idx="49">
                  <c:v>12.628732987137131</c:v>
                </c:pt>
                <c:pt idx="50">
                  <c:v>13.415181567841676</c:v>
                </c:pt>
                <c:pt idx="51">
                  <c:v>13.902830272819715</c:v>
                </c:pt>
                <c:pt idx="52">
                  <c:v>15.740793444727268</c:v>
                </c:pt>
                <c:pt idx="53">
                  <c:v>14.822952580570519</c:v>
                </c:pt>
                <c:pt idx="54">
                  <c:v>15.531637130154568</c:v>
                </c:pt>
                <c:pt idx="55">
                  <c:v>16.618723869926626</c:v>
                </c:pt>
                <c:pt idx="56">
                  <c:v>17.441848038711722</c:v>
                </c:pt>
                <c:pt idx="57">
                  <c:v>17.889244194570722</c:v>
                </c:pt>
                <c:pt idx="58">
                  <c:v>18.722926308446826</c:v>
                </c:pt>
                <c:pt idx="59">
                  <c:v>19.649110235325697</c:v>
                </c:pt>
                <c:pt idx="60">
                  <c:v>20.673315555700047</c:v>
                </c:pt>
                <c:pt idx="61">
                  <c:v>20.832488387532052</c:v>
                </c:pt>
                <c:pt idx="62">
                  <c:v>21.512139939399638</c:v>
                </c:pt>
                <c:pt idx="63">
                  <c:v>21.936858561237582</c:v>
                </c:pt>
                <c:pt idx="64">
                  <c:v>23.210590354671677</c:v>
                </c:pt>
                <c:pt idx="65">
                  <c:v>23.456378597203127</c:v>
                </c:pt>
                <c:pt idx="66">
                  <c:v>23.820009254503667</c:v>
                </c:pt>
                <c:pt idx="67">
                  <c:v>24.161372271758189</c:v>
                </c:pt>
                <c:pt idx="68">
                  <c:v>24.772662528830889</c:v>
                </c:pt>
                <c:pt idx="69">
                  <c:v>25.096252235534706</c:v>
                </c:pt>
                <c:pt idx="70">
                  <c:v>25.096992336897532</c:v>
                </c:pt>
                <c:pt idx="71">
                  <c:v>25.545496450277913</c:v>
                </c:pt>
                <c:pt idx="72">
                  <c:v>27.145639378301009</c:v>
                </c:pt>
                <c:pt idx="73">
                  <c:v>26.918704568878788</c:v>
                </c:pt>
                <c:pt idx="74">
                  <c:v>26.727122788479786</c:v>
                </c:pt>
                <c:pt idx="75">
                  <c:v>27.22309896859279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2642136"/>
        <c:axId val="372928704"/>
      </c:lineChart>
      <c:catAx>
        <c:axId val="372642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72928704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928704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372642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595691163604551"/>
          <c:y val="0.16691606934783462"/>
          <c:w val="0.45570975503062117"/>
          <c:h val="0.3331248896578556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125240594925669"/>
          <c:y val="6.0659813356663754E-2"/>
          <c:w val="0.81292629046369935"/>
          <c:h val="0.8421799358413532"/>
        </c:manualLayout>
      </c:layout>
      <c:lineChart>
        <c:grouping val="standard"/>
        <c:varyColors val="0"/>
        <c:ser>
          <c:idx val="0"/>
          <c:order val="0"/>
          <c:tx>
            <c:strRef>
              <c:f>'MOŠKI-OBISKI-REC'!$H$97</c:f>
              <c:strCache>
                <c:ptCount val="1"/>
                <c:pt idx="0">
                  <c:v>Delež prvih obiskov</c:v>
                </c:pt>
              </c:strCache>
            </c:strRef>
          </c:tx>
          <c:marker>
            <c:symbol val="none"/>
          </c:marker>
          <c:cat>
            <c:strRef>
              <c:f>'MOŠKI-OBISKI-REC'!$G$98:$G$173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'MOŠKI-OBISKI-REC'!$H$98:$H$173</c:f>
              <c:numCache>
                <c:formatCode>#,##0.0000</c:formatCode>
                <c:ptCount val="76"/>
                <c:pt idx="0">
                  <c:v>1.0018883491415971E-6</c:v>
                </c:pt>
                <c:pt idx="1">
                  <c:v>2.0037766982831963E-6</c:v>
                </c:pt>
                <c:pt idx="2">
                  <c:v>1.2734000917589601E-5</c:v>
                </c:pt>
                <c:pt idx="3">
                  <c:v>4.7589696584225795E-5</c:v>
                </c:pt>
                <c:pt idx="4">
                  <c:v>3.356325969624288E-4</c:v>
                </c:pt>
                <c:pt idx="5">
                  <c:v>8.1653900455038743E-4</c:v>
                </c:pt>
                <c:pt idx="6">
                  <c:v>1.6360836741482314E-3</c:v>
                </c:pt>
                <c:pt idx="7">
                  <c:v>2.4571311762697492E-3</c:v>
                </c:pt>
                <c:pt idx="8">
                  <c:v>3.4715431297755697E-3</c:v>
                </c:pt>
                <c:pt idx="9">
                  <c:v>4.5520797143247934E-3</c:v>
                </c:pt>
                <c:pt idx="10">
                  <c:v>5.4943557066924184E-3</c:v>
                </c:pt>
                <c:pt idx="11">
                  <c:v>6.7437104780719804E-3</c:v>
                </c:pt>
                <c:pt idx="12">
                  <c:v>8.4799829871343747E-3</c:v>
                </c:pt>
                <c:pt idx="13">
                  <c:v>8.6713436618203622E-3</c:v>
                </c:pt>
                <c:pt idx="14">
                  <c:v>9.3005295450814523E-3</c:v>
                </c:pt>
                <c:pt idx="15">
                  <c:v>1.0169166743787176E-2</c:v>
                </c:pt>
                <c:pt idx="16">
                  <c:v>1.070217134553068E-2</c:v>
                </c:pt>
                <c:pt idx="17">
                  <c:v>1.0705177010577964E-2</c:v>
                </c:pt>
                <c:pt idx="18">
                  <c:v>1.1145506940025501E-2</c:v>
                </c:pt>
                <c:pt idx="19">
                  <c:v>1.15998633063612E-2</c:v>
                </c:pt>
                <c:pt idx="20">
                  <c:v>1.1113446512852959E-2</c:v>
                </c:pt>
                <c:pt idx="21">
                  <c:v>1.1561791549093843E-2</c:v>
                </c:pt>
                <c:pt idx="22">
                  <c:v>1.0972180255624001E-2</c:v>
                </c:pt>
                <c:pt idx="23">
                  <c:v>1.1313323238506721E-2</c:v>
                </c:pt>
                <c:pt idx="24">
                  <c:v>1.1545761335507797E-2</c:v>
                </c:pt>
                <c:pt idx="25">
                  <c:v>1.1794229646094665E-2</c:v>
                </c:pt>
                <c:pt idx="26">
                  <c:v>1.1582330260251374E-2</c:v>
                </c:pt>
                <c:pt idx="27">
                  <c:v>1.1115951233725841E-2</c:v>
                </c:pt>
                <c:pt idx="28">
                  <c:v>1.208377537899658E-2</c:v>
                </c:pt>
                <c:pt idx="29">
                  <c:v>1.2969444679637761E-2</c:v>
                </c:pt>
                <c:pt idx="30">
                  <c:v>1.3475398295954243E-2</c:v>
                </c:pt>
                <c:pt idx="31">
                  <c:v>1.4821435293026161E-2</c:v>
                </c:pt>
                <c:pt idx="32">
                  <c:v>1.5213173637540343E-2</c:v>
                </c:pt>
                <c:pt idx="33">
                  <c:v>1.5351434229721841E-2</c:v>
                </c:pt>
                <c:pt idx="34">
                  <c:v>1.641093115893906E-2</c:v>
                </c:pt>
                <c:pt idx="35">
                  <c:v>1.7450390321173442E-2</c:v>
                </c:pt>
                <c:pt idx="36">
                  <c:v>1.8612079862003309E-2</c:v>
                </c:pt>
                <c:pt idx="37">
                  <c:v>1.8958733230806091E-2</c:v>
                </c:pt>
                <c:pt idx="38">
                  <c:v>1.9283846000102543E-2</c:v>
                </c:pt>
                <c:pt idx="39">
                  <c:v>2.0681480247155035E-2</c:v>
                </c:pt>
                <c:pt idx="40">
                  <c:v>2.0921432506774452E-2</c:v>
                </c:pt>
                <c:pt idx="41">
                  <c:v>2.262263892361685E-2</c:v>
                </c:pt>
                <c:pt idx="42">
                  <c:v>2.3338488149078369E-2</c:v>
                </c:pt>
                <c:pt idx="43">
                  <c:v>2.3193214338452974E-2</c:v>
                </c:pt>
                <c:pt idx="44">
                  <c:v>2.3842437988696716E-2</c:v>
                </c:pt>
                <c:pt idx="45">
                  <c:v>2.3502296894163152E-2</c:v>
                </c:pt>
                <c:pt idx="46">
                  <c:v>2.2931220535152452E-2</c:v>
                </c:pt>
                <c:pt idx="47">
                  <c:v>2.3218261547181509E-2</c:v>
                </c:pt>
                <c:pt idx="48">
                  <c:v>2.210466264711065E-2</c:v>
                </c:pt>
                <c:pt idx="49">
                  <c:v>2.1194447081915611E-2</c:v>
                </c:pt>
                <c:pt idx="50">
                  <c:v>2.1118804511555341E-2</c:v>
                </c:pt>
                <c:pt idx="51">
                  <c:v>1.9923551711029778E-2</c:v>
                </c:pt>
                <c:pt idx="52">
                  <c:v>1.5743673518410956E-2</c:v>
                </c:pt>
                <c:pt idx="53">
                  <c:v>1.7597667908497257E-2</c:v>
                </c:pt>
                <c:pt idx="54">
                  <c:v>2.0279723019149452E-2</c:v>
                </c:pt>
                <c:pt idx="55">
                  <c:v>2.0187048346853691E-2</c:v>
                </c:pt>
                <c:pt idx="56">
                  <c:v>1.9397059383555754E-2</c:v>
                </c:pt>
                <c:pt idx="57">
                  <c:v>1.9629497480556382E-2</c:v>
                </c:pt>
                <c:pt idx="58">
                  <c:v>1.9048402238054301E-2</c:v>
                </c:pt>
                <c:pt idx="59">
                  <c:v>1.8536437291642921E-2</c:v>
                </c:pt>
                <c:pt idx="60">
                  <c:v>1.8422722964015543E-2</c:v>
                </c:pt>
                <c:pt idx="61">
                  <c:v>1.888208877209676E-2</c:v>
                </c:pt>
                <c:pt idx="62">
                  <c:v>1.7496477185233957E-2</c:v>
                </c:pt>
                <c:pt idx="63">
                  <c:v>1.6373360345846247E-2</c:v>
                </c:pt>
                <c:pt idx="64">
                  <c:v>1.6081309892071481E-2</c:v>
                </c:pt>
                <c:pt idx="65">
                  <c:v>1.5241226511316265E-2</c:v>
                </c:pt>
                <c:pt idx="66">
                  <c:v>1.4372088368435981E-2</c:v>
                </c:pt>
                <c:pt idx="67">
                  <c:v>1.429945146312318E-2</c:v>
                </c:pt>
                <c:pt idx="68">
                  <c:v>1.1225157063782493E-2</c:v>
                </c:pt>
                <c:pt idx="69">
                  <c:v>9.5249525352891461E-3</c:v>
                </c:pt>
                <c:pt idx="70">
                  <c:v>7.7040204607242459E-3</c:v>
                </c:pt>
                <c:pt idx="71">
                  <c:v>6.3244202039562146E-3</c:v>
                </c:pt>
                <c:pt idx="72">
                  <c:v>5.1787608767128413E-3</c:v>
                </c:pt>
                <c:pt idx="73">
                  <c:v>3.7971568432466386E-3</c:v>
                </c:pt>
                <c:pt idx="74">
                  <c:v>3.9664759742515099E-3</c:v>
                </c:pt>
                <c:pt idx="75">
                  <c:v>1.0124081768075804E-2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'MOŠKI-OBISKI-REC'!$J$97</c:f>
              <c:strCache>
                <c:ptCount val="1"/>
                <c:pt idx="0">
                  <c:v>Delež izdanih receptov</c:v>
                </c:pt>
              </c:strCache>
            </c:strRef>
          </c:tx>
          <c:marker>
            <c:symbol val="none"/>
          </c:marker>
          <c:cat>
            <c:strRef>
              <c:f>'MOŠKI-OBISKI-REC'!$G$98:$G$173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'MOŠKI-OBISKI-REC'!$J$98:$J$173</c:f>
              <c:numCache>
                <c:formatCode>0.0000</c:formatCode>
                <c:ptCount val="76"/>
                <c:pt idx="0">
                  <c:v>5.7794659811964854E-7</c:v>
                </c:pt>
                <c:pt idx="1">
                  <c:v>5.7794659811964854E-7</c:v>
                </c:pt>
                <c:pt idx="2">
                  <c:v>2.8897329905981612E-6</c:v>
                </c:pt>
                <c:pt idx="3">
                  <c:v>2.0035482068147252E-5</c:v>
                </c:pt>
                <c:pt idx="4">
                  <c:v>1.3119387777315645E-4</c:v>
                </c:pt>
                <c:pt idx="5">
                  <c:v>3.13247056180844E-4</c:v>
                </c:pt>
                <c:pt idx="6">
                  <c:v>6.0048651544629904E-4</c:v>
                </c:pt>
                <c:pt idx="7">
                  <c:v>9.025599373968517E-4</c:v>
                </c:pt>
                <c:pt idx="8">
                  <c:v>1.2500984917327661E-3</c:v>
                </c:pt>
                <c:pt idx="9">
                  <c:v>1.7172719918794651E-3</c:v>
                </c:pt>
                <c:pt idx="10">
                  <c:v>2.1143213047876953E-3</c:v>
                </c:pt>
                <c:pt idx="11">
                  <c:v>2.7165416600283092E-3</c:v>
                </c:pt>
                <c:pt idx="12">
                  <c:v>3.3430357723900463E-3</c:v>
                </c:pt>
                <c:pt idx="13">
                  <c:v>3.5480141658564739E-3</c:v>
                </c:pt>
                <c:pt idx="14">
                  <c:v>3.8774437267846081E-3</c:v>
                </c:pt>
                <c:pt idx="15">
                  <c:v>4.2793092613438955E-3</c:v>
                </c:pt>
                <c:pt idx="16">
                  <c:v>4.6266551668136899E-3</c:v>
                </c:pt>
                <c:pt idx="17">
                  <c:v>4.8986753656619962E-3</c:v>
                </c:pt>
                <c:pt idx="18">
                  <c:v>5.1849515805972475E-3</c:v>
                </c:pt>
                <c:pt idx="19">
                  <c:v>5.4945383083233384E-3</c:v>
                </c:pt>
                <c:pt idx="20">
                  <c:v>5.4793190479062509E-3</c:v>
                </c:pt>
                <c:pt idx="21">
                  <c:v>5.8110603952269439E-3</c:v>
                </c:pt>
                <c:pt idx="22">
                  <c:v>5.7867866381058324E-3</c:v>
                </c:pt>
                <c:pt idx="23">
                  <c:v>5.9692251142457083E-3</c:v>
                </c:pt>
                <c:pt idx="24">
                  <c:v>6.2570425201092014E-3</c:v>
                </c:pt>
                <c:pt idx="25">
                  <c:v>6.8193845600795716E-3</c:v>
                </c:pt>
                <c:pt idx="26">
                  <c:v>6.5901324094921982E-3</c:v>
                </c:pt>
                <c:pt idx="27">
                  <c:v>6.7452147466542404E-3</c:v>
                </c:pt>
                <c:pt idx="28">
                  <c:v>7.6938177630345933E-3</c:v>
                </c:pt>
                <c:pt idx="29">
                  <c:v>8.4208745834691047E-3</c:v>
                </c:pt>
                <c:pt idx="30">
                  <c:v>8.9668414698261048E-3</c:v>
                </c:pt>
                <c:pt idx="31">
                  <c:v>1.0363738397481391E-2</c:v>
                </c:pt>
                <c:pt idx="32">
                  <c:v>1.0959408691276543E-2</c:v>
                </c:pt>
                <c:pt idx="33">
                  <c:v>1.1685116969648749E-2</c:v>
                </c:pt>
                <c:pt idx="34">
                  <c:v>1.2771271276381583E-2</c:v>
                </c:pt>
                <c:pt idx="35">
                  <c:v>1.4046606769565565E-2</c:v>
                </c:pt>
                <c:pt idx="36">
                  <c:v>1.5350839592655686E-2</c:v>
                </c:pt>
                <c:pt idx="37">
                  <c:v>1.6033009227302861E-2</c:v>
                </c:pt>
                <c:pt idx="38">
                  <c:v>1.7123209160222402E-2</c:v>
                </c:pt>
                <c:pt idx="39">
                  <c:v>1.9504541793341528E-2</c:v>
                </c:pt>
                <c:pt idx="40">
                  <c:v>1.9559061422430607E-2</c:v>
                </c:pt>
                <c:pt idx="41">
                  <c:v>2.2546660036977022E-2</c:v>
                </c:pt>
                <c:pt idx="42">
                  <c:v>2.432577231485529E-2</c:v>
                </c:pt>
                <c:pt idx="43">
                  <c:v>2.5421944362622202E-2</c:v>
                </c:pt>
                <c:pt idx="44">
                  <c:v>2.7063120052416012E-2</c:v>
                </c:pt>
                <c:pt idx="45">
                  <c:v>2.7937360606505434E-2</c:v>
                </c:pt>
                <c:pt idx="46">
                  <c:v>2.7474425381411052E-2</c:v>
                </c:pt>
                <c:pt idx="47">
                  <c:v>2.9259317125271148E-2</c:v>
                </c:pt>
                <c:pt idx="48">
                  <c:v>2.8065664751287387E-2</c:v>
                </c:pt>
                <c:pt idx="49">
                  <c:v>2.7248640910412451E-2</c:v>
                </c:pt>
                <c:pt idx="50">
                  <c:v>2.7439555936657832E-2</c:v>
                </c:pt>
                <c:pt idx="51">
                  <c:v>2.6086968248191848E-2</c:v>
                </c:pt>
                <c:pt idx="52">
                  <c:v>2.1155542575303575E-2</c:v>
                </c:pt>
                <c:pt idx="53">
                  <c:v>2.2836596580367418E-2</c:v>
                </c:pt>
                <c:pt idx="54">
                  <c:v>2.6821153076670233E-2</c:v>
                </c:pt>
                <c:pt idx="55">
                  <c:v>2.7189690357404112E-2</c:v>
                </c:pt>
                <c:pt idx="56">
                  <c:v>2.6663181006517142E-2</c:v>
                </c:pt>
                <c:pt idx="57">
                  <c:v>2.6550096122151711E-2</c:v>
                </c:pt>
                <c:pt idx="58">
                  <c:v>2.6139946686353391E-2</c:v>
                </c:pt>
                <c:pt idx="59">
                  <c:v>2.5072864617358002E-2</c:v>
                </c:pt>
                <c:pt idx="60">
                  <c:v>2.4349082827646112E-2</c:v>
                </c:pt>
                <c:pt idx="61">
                  <c:v>2.4658284257640117E-2</c:v>
                </c:pt>
                <c:pt idx="62">
                  <c:v>2.3064307540026252E-2</c:v>
                </c:pt>
                <c:pt idx="63">
                  <c:v>2.1381712344033892E-2</c:v>
                </c:pt>
                <c:pt idx="64">
                  <c:v>2.0670452730614672E-2</c:v>
                </c:pt>
                <c:pt idx="65">
                  <c:v>1.9122133794252479E-2</c:v>
                </c:pt>
                <c:pt idx="66">
                  <c:v>1.7792663969710975E-2</c:v>
                </c:pt>
                <c:pt idx="67">
                  <c:v>1.7100476594029697E-2</c:v>
                </c:pt>
                <c:pt idx="68">
                  <c:v>1.37757424639135E-2</c:v>
                </c:pt>
                <c:pt idx="69">
                  <c:v>1.157511446713998E-2</c:v>
                </c:pt>
                <c:pt idx="70">
                  <c:v>9.6012341856954002E-3</c:v>
                </c:pt>
                <c:pt idx="71">
                  <c:v>7.9579393583752451E-3</c:v>
                </c:pt>
                <c:pt idx="72">
                  <c:v>6.2932605069247602E-3</c:v>
                </c:pt>
                <c:pt idx="73">
                  <c:v>4.8817222654504904E-3</c:v>
                </c:pt>
                <c:pt idx="74">
                  <c:v>4.5623104455563713E-3</c:v>
                </c:pt>
                <c:pt idx="75">
                  <c:v>1.0956133660553861E-2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'MOŠKI-OBISKI-REC'!$K$97</c:f>
              <c:strCache>
                <c:ptCount val="1"/>
                <c:pt idx="0">
                  <c:v>Delež izdatkov</c:v>
                </c:pt>
              </c:strCache>
            </c:strRef>
          </c:tx>
          <c:marker>
            <c:symbol val="none"/>
          </c:marker>
          <c:cat>
            <c:strRef>
              <c:f>'MOŠKI-OBISKI-REC'!$G$98:$G$173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'MOŠKI-OBISKI-REC'!$K$98:$K$173</c:f>
              <c:numCache>
                <c:formatCode>#,##0.00000</c:formatCode>
                <c:ptCount val="76"/>
                <c:pt idx="0">
                  <c:v>1.5691635127234755E-6</c:v>
                </c:pt>
                <c:pt idx="1">
                  <c:v>1.1448456048983253E-6</c:v>
                </c:pt>
                <c:pt idx="2">
                  <c:v>5.5179281006274524E-6</c:v>
                </c:pt>
                <c:pt idx="3">
                  <c:v>3.2038014906531759E-5</c:v>
                </c:pt>
                <c:pt idx="4">
                  <c:v>3.0478418224611154E-4</c:v>
                </c:pt>
                <c:pt idx="5">
                  <c:v>5.1301878692799289E-4</c:v>
                </c:pt>
                <c:pt idx="6">
                  <c:v>8.5636255318750898E-4</c:v>
                </c:pt>
                <c:pt idx="7">
                  <c:v>1.2491871945194621E-3</c:v>
                </c:pt>
                <c:pt idx="8">
                  <c:v>1.5320791430280334E-3</c:v>
                </c:pt>
                <c:pt idx="9">
                  <c:v>1.9915202306653441E-3</c:v>
                </c:pt>
                <c:pt idx="10">
                  <c:v>2.8475367456712074E-3</c:v>
                </c:pt>
                <c:pt idx="11">
                  <c:v>3.5004143990133812E-3</c:v>
                </c:pt>
                <c:pt idx="12">
                  <c:v>4.3509462464478045E-3</c:v>
                </c:pt>
                <c:pt idx="13">
                  <c:v>4.2895081565275904E-3</c:v>
                </c:pt>
                <c:pt idx="14">
                  <c:v>4.4923844101832514E-3</c:v>
                </c:pt>
                <c:pt idx="15">
                  <c:v>5.3390508608021523E-3</c:v>
                </c:pt>
                <c:pt idx="16">
                  <c:v>5.3017093548674036E-3</c:v>
                </c:pt>
                <c:pt idx="17">
                  <c:v>5.8689505014781797E-3</c:v>
                </c:pt>
                <c:pt idx="18">
                  <c:v>6.8038750342681933E-3</c:v>
                </c:pt>
                <c:pt idx="19">
                  <c:v>6.4939115376350396E-3</c:v>
                </c:pt>
                <c:pt idx="20">
                  <c:v>6.5880701253947316E-3</c:v>
                </c:pt>
                <c:pt idx="21">
                  <c:v>7.0567928941895159E-3</c:v>
                </c:pt>
                <c:pt idx="22">
                  <c:v>7.0897395456711249E-3</c:v>
                </c:pt>
                <c:pt idx="23">
                  <c:v>7.1098696462247521E-3</c:v>
                </c:pt>
                <c:pt idx="24">
                  <c:v>7.3457609290032413E-3</c:v>
                </c:pt>
                <c:pt idx="25">
                  <c:v>7.7179023534274631E-3</c:v>
                </c:pt>
                <c:pt idx="26">
                  <c:v>8.2167475047713028E-3</c:v>
                </c:pt>
                <c:pt idx="27">
                  <c:v>8.1377173509662708E-3</c:v>
                </c:pt>
                <c:pt idx="28">
                  <c:v>9.5172436833846821E-3</c:v>
                </c:pt>
                <c:pt idx="29">
                  <c:v>9.8437290110541548E-3</c:v>
                </c:pt>
                <c:pt idx="30">
                  <c:v>9.7616782705749246E-3</c:v>
                </c:pt>
                <c:pt idx="31">
                  <c:v>1.1137067369089249E-2</c:v>
                </c:pt>
                <c:pt idx="32">
                  <c:v>1.1594284369739747E-2</c:v>
                </c:pt>
                <c:pt idx="33">
                  <c:v>1.2851142524962828E-2</c:v>
                </c:pt>
                <c:pt idx="34">
                  <c:v>1.3134624125033512E-2</c:v>
                </c:pt>
                <c:pt idx="35">
                  <c:v>1.5591249830237181E-2</c:v>
                </c:pt>
                <c:pt idx="36">
                  <c:v>1.6142796364706165E-2</c:v>
                </c:pt>
                <c:pt idx="37">
                  <c:v>1.6930949915729555E-2</c:v>
                </c:pt>
                <c:pt idx="38">
                  <c:v>1.7250387565470003E-2</c:v>
                </c:pt>
                <c:pt idx="39">
                  <c:v>1.8292351787238214E-2</c:v>
                </c:pt>
                <c:pt idx="40">
                  <c:v>1.8571613700418821E-2</c:v>
                </c:pt>
                <c:pt idx="41">
                  <c:v>2.1720319497640111E-2</c:v>
                </c:pt>
                <c:pt idx="42">
                  <c:v>2.3276980235883708E-2</c:v>
                </c:pt>
                <c:pt idx="43">
                  <c:v>2.4165408199516233E-2</c:v>
                </c:pt>
                <c:pt idx="44">
                  <c:v>2.4260327701933516E-2</c:v>
                </c:pt>
                <c:pt idx="45">
                  <c:v>2.5814589133470487E-2</c:v>
                </c:pt>
                <c:pt idx="46">
                  <c:v>2.5511441738345332E-2</c:v>
                </c:pt>
                <c:pt idx="47">
                  <c:v>2.687778521701786E-2</c:v>
                </c:pt>
                <c:pt idx="48">
                  <c:v>2.5709412083121344E-2</c:v>
                </c:pt>
                <c:pt idx="49">
                  <c:v>2.5938651541505424E-2</c:v>
                </c:pt>
                <c:pt idx="50">
                  <c:v>2.700639664013461E-2</c:v>
                </c:pt>
                <c:pt idx="51">
                  <c:v>2.440277221489788E-2</c:v>
                </c:pt>
                <c:pt idx="52">
                  <c:v>2.0116330780202699E-2</c:v>
                </c:pt>
                <c:pt idx="53">
                  <c:v>2.153443225545703E-2</c:v>
                </c:pt>
                <c:pt idx="54">
                  <c:v>2.5397254586870296E-2</c:v>
                </c:pt>
                <c:pt idx="55">
                  <c:v>2.6700524566362301E-2</c:v>
                </c:pt>
                <c:pt idx="56">
                  <c:v>2.5299293797449642E-2</c:v>
                </c:pt>
                <c:pt idx="57">
                  <c:v>2.6163614826280289E-2</c:v>
                </c:pt>
                <c:pt idx="58">
                  <c:v>2.5725384973484422E-2</c:v>
                </c:pt>
                <c:pt idx="59">
                  <c:v>2.4170265141143756E-2</c:v>
                </c:pt>
                <c:pt idx="60">
                  <c:v>2.3955502707092974E-2</c:v>
                </c:pt>
                <c:pt idx="61">
                  <c:v>2.4948631358871487E-2</c:v>
                </c:pt>
                <c:pt idx="62">
                  <c:v>2.3122872465075491E-2</c:v>
                </c:pt>
                <c:pt idx="63">
                  <c:v>2.1523016186130804E-2</c:v>
                </c:pt>
                <c:pt idx="64">
                  <c:v>2.1281558292437983E-2</c:v>
                </c:pt>
                <c:pt idx="65">
                  <c:v>1.9564945424941936E-2</c:v>
                </c:pt>
                <c:pt idx="66">
                  <c:v>1.8092196158743416E-2</c:v>
                </c:pt>
                <c:pt idx="67">
                  <c:v>1.6887211664441442E-2</c:v>
                </c:pt>
                <c:pt idx="68">
                  <c:v>1.39192379937379E-2</c:v>
                </c:pt>
                <c:pt idx="69">
                  <c:v>1.1246364401299091E-2</c:v>
                </c:pt>
                <c:pt idx="70">
                  <c:v>8.6481737734164389E-3</c:v>
                </c:pt>
                <c:pt idx="71">
                  <c:v>7.1260280188309962E-3</c:v>
                </c:pt>
                <c:pt idx="72">
                  <c:v>5.3439647883610913E-3</c:v>
                </c:pt>
                <c:pt idx="73">
                  <c:v>4.3251204183794309E-3</c:v>
                </c:pt>
                <c:pt idx="74">
                  <c:v>3.9913575536104492E-3</c:v>
                </c:pt>
                <c:pt idx="75">
                  <c:v>1.0575405507033141E-2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2931056"/>
        <c:axId val="372929096"/>
      </c:lineChart>
      <c:catAx>
        <c:axId val="372931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2929096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929096"/>
        <c:scaling>
          <c:orientation val="minMax"/>
          <c:max val="3.500000000000001E-2"/>
        </c:scaling>
        <c:delete val="0"/>
        <c:axPos val="l"/>
        <c:majorGridlines/>
        <c:numFmt formatCode="0.0%" sourceLinked="0"/>
        <c:majorTickMark val="out"/>
        <c:minorTickMark val="none"/>
        <c:tickLblPos val="nextTo"/>
        <c:crossAx val="3729310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417869641294836"/>
          <c:y val="9.6454505686790246E-2"/>
          <c:w val="0.33894597550306754"/>
          <c:h val="0.25115157480314959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958573928258968"/>
          <c:y val="6.0659813356663754E-2"/>
          <c:w val="0.81292629046369935"/>
          <c:h val="0.8421799358413532"/>
        </c:manualLayout>
      </c:layout>
      <c:lineChart>
        <c:grouping val="standard"/>
        <c:varyColors val="0"/>
        <c:ser>
          <c:idx val="0"/>
          <c:order val="0"/>
          <c:tx>
            <c:strRef>
              <c:f>'ŽENSKE-OBISKI-REC'!$H$97</c:f>
              <c:strCache>
                <c:ptCount val="1"/>
                <c:pt idx="0">
                  <c:v>Delež prvih obiskov</c:v>
                </c:pt>
              </c:strCache>
            </c:strRef>
          </c:tx>
          <c:marker>
            <c:symbol val="none"/>
          </c:marker>
          <c:cat>
            <c:strRef>
              <c:f>'MOŠKI-OBISKI-REC'!$G$98:$G$173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'ŽENSKE-OBISKI-REC'!$H$98:$H$173</c:f>
              <c:numCache>
                <c:formatCode>#,##0.000000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3.2256065680576039E-6</c:v>
                </c:pt>
                <c:pt idx="3">
                  <c:v>2.3050184535338939E-5</c:v>
                </c:pt>
                <c:pt idx="4">
                  <c:v>1.5063582672828735E-4</c:v>
                </c:pt>
                <c:pt idx="5">
                  <c:v>4.3545688668776371E-4</c:v>
                </c:pt>
                <c:pt idx="6">
                  <c:v>8.047888387303487E-4</c:v>
                </c:pt>
                <c:pt idx="7">
                  <c:v>1.4324918768743402E-3</c:v>
                </c:pt>
                <c:pt idx="8">
                  <c:v>2.0730973412906076E-3</c:v>
                </c:pt>
                <c:pt idx="9">
                  <c:v>3.0981951086192492E-3</c:v>
                </c:pt>
                <c:pt idx="10">
                  <c:v>4.5974570414523703E-3</c:v>
                </c:pt>
                <c:pt idx="11">
                  <c:v>6.5718508217604034E-3</c:v>
                </c:pt>
                <c:pt idx="12">
                  <c:v>8.9620252886910227E-3</c:v>
                </c:pt>
                <c:pt idx="13">
                  <c:v>9.58940576617817E-3</c:v>
                </c:pt>
                <c:pt idx="14">
                  <c:v>1.0321295896470423E-2</c:v>
                </c:pt>
                <c:pt idx="15">
                  <c:v>1.0725786960104818E-2</c:v>
                </c:pt>
                <c:pt idx="16">
                  <c:v>1.0976739151099698E-2</c:v>
                </c:pt>
                <c:pt idx="17">
                  <c:v>1.1757658501226424E-2</c:v>
                </c:pt>
                <c:pt idx="18">
                  <c:v>1.2037318590677006E-2</c:v>
                </c:pt>
                <c:pt idx="19">
                  <c:v>1.1750562166776701E-2</c:v>
                </c:pt>
                <c:pt idx="20">
                  <c:v>1.1757981061883247E-2</c:v>
                </c:pt>
                <c:pt idx="21">
                  <c:v>1.2165375171428894E-2</c:v>
                </c:pt>
                <c:pt idx="22">
                  <c:v>1.1652826287764739E-2</c:v>
                </c:pt>
                <c:pt idx="23">
                  <c:v>1.1198660882982062E-2</c:v>
                </c:pt>
                <c:pt idx="24">
                  <c:v>1.1356715604816901E-2</c:v>
                </c:pt>
                <c:pt idx="25">
                  <c:v>1.1495416687243349E-2</c:v>
                </c:pt>
                <c:pt idx="26">
                  <c:v>1.1731208527368362E-2</c:v>
                </c:pt>
                <c:pt idx="27">
                  <c:v>1.1499609975781819E-2</c:v>
                </c:pt>
                <c:pt idx="28">
                  <c:v>1.2146021532020547E-2</c:v>
                </c:pt>
                <c:pt idx="29">
                  <c:v>1.2801464786649841E-2</c:v>
                </c:pt>
                <c:pt idx="30">
                  <c:v>1.4181379276464881E-2</c:v>
                </c:pt>
                <c:pt idx="31">
                  <c:v>1.4668768428898324E-2</c:v>
                </c:pt>
                <c:pt idx="32">
                  <c:v>1.5251312975089363E-2</c:v>
                </c:pt>
                <c:pt idx="33">
                  <c:v>1.5333888503231783E-2</c:v>
                </c:pt>
                <c:pt idx="34">
                  <c:v>1.6258347345637143E-2</c:v>
                </c:pt>
                <c:pt idx="35">
                  <c:v>1.6492848943134845E-2</c:v>
                </c:pt>
                <c:pt idx="36">
                  <c:v>1.7296347539237974E-2</c:v>
                </c:pt>
                <c:pt idx="37">
                  <c:v>1.7436983985605278E-2</c:v>
                </c:pt>
                <c:pt idx="38">
                  <c:v>1.7838894563985248E-2</c:v>
                </c:pt>
                <c:pt idx="39">
                  <c:v>1.7736965396434635E-2</c:v>
                </c:pt>
                <c:pt idx="40">
                  <c:v>1.8275964253957069E-2</c:v>
                </c:pt>
                <c:pt idx="41">
                  <c:v>1.8487564044821641E-2</c:v>
                </c:pt>
                <c:pt idx="42">
                  <c:v>1.7991788315311372E-2</c:v>
                </c:pt>
                <c:pt idx="43">
                  <c:v>1.77637379309495E-2</c:v>
                </c:pt>
                <c:pt idx="44">
                  <c:v>1.79698541906484E-2</c:v>
                </c:pt>
                <c:pt idx="45">
                  <c:v>1.7383438916575549E-2</c:v>
                </c:pt>
                <c:pt idx="46">
                  <c:v>1.7399889510072625E-2</c:v>
                </c:pt>
                <c:pt idx="47">
                  <c:v>1.7724062970162401E-2</c:v>
                </c:pt>
                <c:pt idx="48">
                  <c:v>1.7040556938391013E-2</c:v>
                </c:pt>
                <c:pt idx="49">
                  <c:v>1.6568973258141009E-2</c:v>
                </c:pt>
                <c:pt idx="50">
                  <c:v>1.6616389674691447E-2</c:v>
                </c:pt>
                <c:pt idx="51">
                  <c:v>1.5910304396943669E-2</c:v>
                </c:pt>
                <c:pt idx="52">
                  <c:v>1.2419552968991818E-2</c:v>
                </c:pt>
                <c:pt idx="53">
                  <c:v>1.485875665575691E-2</c:v>
                </c:pt>
                <c:pt idx="54">
                  <c:v>1.721796529963418E-2</c:v>
                </c:pt>
                <c:pt idx="55">
                  <c:v>1.7805993376991059E-2</c:v>
                </c:pt>
                <c:pt idx="56">
                  <c:v>1.7137325135432743E-2</c:v>
                </c:pt>
                <c:pt idx="57">
                  <c:v>1.7466982126688218E-2</c:v>
                </c:pt>
                <c:pt idx="58">
                  <c:v>1.7772124508026465E-2</c:v>
                </c:pt>
                <c:pt idx="59">
                  <c:v>1.7673098386387125E-2</c:v>
                </c:pt>
                <c:pt idx="60">
                  <c:v>1.804468826302754E-2</c:v>
                </c:pt>
                <c:pt idx="61">
                  <c:v>1.84924024546737E-2</c:v>
                </c:pt>
                <c:pt idx="62">
                  <c:v>1.8058880931926771E-2</c:v>
                </c:pt>
                <c:pt idx="63">
                  <c:v>1.8674971786425763E-2</c:v>
                </c:pt>
                <c:pt idx="64">
                  <c:v>1.8761740603106525E-2</c:v>
                </c:pt>
                <c:pt idx="65">
                  <c:v>1.900817694490629E-2</c:v>
                </c:pt>
                <c:pt idx="66">
                  <c:v>1.8361442828010568E-2</c:v>
                </c:pt>
                <c:pt idx="67">
                  <c:v>1.871625955049689E-2</c:v>
                </c:pt>
                <c:pt idx="68">
                  <c:v>1.6463818484022483E-2</c:v>
                </c:pt>
                <c:pt idx="69">
                  <c:v>1.5887725150967504E-2</c:v>
                </c:pt>
                <c:pt idx="70">
                  <c:v>1.483198412124203E-2</c:v>
                </c:pt>
                <c:pt idx="71">
                  <c:v>1.3473358634776243E-2</c:v>
                </c:pt>
                <c:pt idx="72">
                  <c:v>1.3117574230319685E-2</c:v>
                </c:pt>
                <c:pt idx="73">
                  <c:v>1.1046412252969744E-2</c:v>
                </c:pt>
                <c:pt idx="74">
                  <c:v>9.890354858978127E-3</c:v>
                </c:pt>
                <c:pt idx="75">
                  <c:v>3.0073826715447852E-2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'ŽENSKE-OBISKI-REC'!$I$97</c:f>
              <c:strCache>
                <c:ptCount val="1"/>
                <c:pt idx="0">
                  <c:v>Delež izdanih receptov</c:v>
                </c:pt>
              </c:strCache>
            </c:strRef>
          </c:tx>
          <c:marker>
            <c:symbol val="none"/>
          </c:marker>
          <c:cat>
            <c:strRef>
              <c:f>'MOŠKI-OBISKI-REC'!$G$98:$G$173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'ŽENSKE-OBISKI-REC'!$I$98:$I$173</c:f>
              <c:numCache>
                <c:formatCode>#,##0.000000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6.6390294845754688E-7</c:v>
                </c:pt>
                <c:pt idx="3">
                  <c:v>1.2781459563704527E-5</c:v>
                </c:pt>
                <c:pt idx="4">
                  <c:v>7.3029324330328932E-5</c:v>
                </c:pt>
                <c:pt idx="5">
                  <c:v>2.1151947937857117E-4</c:v>
                </c:pt>
                <c:pt idx="6">
                  <c:v>3.8612595482290224E-4</c:v>
                </c:pt>
                <c:pt idx="7">
                  <c:v>6.6230958138122791E-4</c:v>
                </c:pt>
                <c:pt idx="8">
                  <c:v>9.1392879884663765E-4</c:v>
                </c:pt>
                <c:pt idx="9">
                  <c:v>1.3702956856163381E-3</c:v>
                </c:pt>
                <c:pt idx="10">
                  <c:v>1.9946300183458143E-3</c:v>
                </c:pt>
                <c:pt idx="11">
                  <c:v>2.9210401926234209E-3</c:v>
                </c:pt>
                <c:pt idx="12">
                  <c:v>3.9204796912313856E-3</c:v>
                </c:pt>
                <c:pt idx="13">
                  <c:v>4.0848620612694633E-3</c:v>
                </c:pt>
                <c:pt idx="14">
                  <c:v>4.5566314964434508E-3</c:v>
                </c:pt>
                <c:pt idx="15">
                  <c:v>4.7430554443703117E-3</c:v>
                </c:pt>
                <c:pt idx="16">
                  <c:v>4.8977448313608568E-3</c:v>
                </c:pt>
                <c:pt idx="17">
                  <c:v>5.3016633852025832E-3</c:v>
                </c:pt>
                <c:pt idx="18">
                  <c:v>5.5700129569689486E-3</c:v>
                </c:pt>
                <c:pt idx="19">
                  <c:v>5.6098471338764033E-3</c:v>
                </c:pt>
                <c:pt idx="20">
                  <c:v>5.6394572053776789E-3</c:v>
                </c:pt>
                <c:pt idx="21">
                  <c:v>6.0339483373510914E-3</c:v>
                </c:pt>
                <c:pt idx="22">
                  <c:v>6.0359400461964391E-3</c:v>
                </c:pt>
                <c:pt idx="23">
                  <c:v>5.8966532076100532E-3</c:v>
                </c:pt>
                <c:pt idx="24">
                  <c:v>6.2020485639005434E-3</c:v>
                </c:pt>
                <c:pt idx="25">
                  <c:v>6.5702491391151779E-3</c:v>
                </c:pt>
                <c:pt idx="26">
                  <c:v>6.9125574993397594E-3</c:v>
                </c:pt>
                <c:pt idx="27">
                  <c:v>6.9303500983584959E-3</c:v>
                </c:pt>
                <c:pt idx="28">
                  <c:v>7.5742031777726289E-3</c:v>
                </c:pt>
                <c:pt idx="29">
                  <c:v>8.2910855815169666E-3</c:v>
                </c:pt>
                <c:pt idx="30">
                  <c:v>9.3988740413131888E-3</c:v>
                </c:pt>
                <c:pt idx="31">
                  <c:v>1.0013780952174456E-2</c:v>
                </c:pt>
                <c:pt idx="32">
                  <c:v>1.0848970861334123E-2</c:v>
                </c:pt>
                <c:pt idx="33">
                  <c:v>1.1283960073163493E-2</c:v>
                </c:pt>
                <c:pt idx="34">
                  <c:v>1.2520280143781103E-2</c:v>
                </c:pt>
                <c:pt idx="35">
                  <c:v>1.2817708664690069E-2</c:v>
                </c:pt>
                <c:pt idx="36">
                  <c:v>1.4124668009023546E-2</c:v>
                </c:pt>
                <c:pt idx="37">
                  <c:v>1.4822164446673171E-2</c:v>
                </c:pt>
                <c:pt idx="38">
                  <c:v>1.5501071601766E-2</c:v>
                </c:pt>
                <c:pt idx="39">
                  <c:v>1.5965670885096268E-2</c:v>
                </c:pt>
                <c:pt idx="40">
                  <c:v>1.7249128065054367E-2</c:v>
                </c:pt>
                <c:pt idx="41">
                  <c:v>1.825069205309738E-2</c:v>
                </c:pt>
                <c:pt idx="42">
                  <c:v>1.8664701931755581E-2</c:v>
                </c:pt>
                <c:pt idx="43">
                  <c:v>1.926752580895524E-2</c:v>
                </c:pt>
                <c:pt idx="44">
                  <c:v>2.0303878311497152E-2</c:v>
                </c:pt>
                <c:pt idx="45">
                  <c:v>1.9719510936264804E-2</c:v>
                </c:pt>
                <c:pt idx="46">
                  <c:v>2.0680045722093639E-2</c:v>
                </c:pt>
                <c:pt idx="47">
                  <c:v>2.1290438092905001E-2</c:v>
                </c:pt>
                <c:pt idx="48">
                  <c:v>2.1157657503213845E-2</c:v>
                </c:pt>
                <c:pt idx="49">
                  <c:v>2.0630784123317605E-2</c:v>
                </c:pt>
                <c:pt idx="50">
                  <c:v>2.1051964153819092E-2</c:v>
                </c:pt>
                <c:pt idx="51">
                  <c:v>2.0176940067752055E-2</c:v>
                </c:pt>
                <c:pt idx="52">
                  <c:v>1.6486436357866403E-2</c:v>
                </c:pt>
                <c:pt idx="53">
                  <c:v>1.9007143072569881E-2</c:v>
                </c:pt>
                <c:pt idx="54">
                  <c:v>2.2451206007988202E-2</c:v>
                </c:pt>
                <c:pt idx="55">
                  <c:v>2.3939145296071211E-2</c:v>
                </c:pt>
                <c:pt idx="56">
                  <c:v>2.3144851808536527E-2</c:v>
                </c:pt>
                <c:pt idx="57">
                  <c:v>2.3711161023570845E-2</c:v>
                </c:pt>
                <c:pt idx="58">
                  <c:v>2.4360723668341668E-2</c:v>
                </c:pt>
                <c:pt idx="59">
                  <c:v>2.4398698916993443E-2</c:v>
                </c:pt>
                <c:pt idx="60">
                  <c:v>2.4893306613594707E-2</c:v>
                </c:pt>
                <c:pt idx="61">
                  <c:v>2.5241988442124705E-2</c:v>
                </c:pt>
                <c:pt idx="62">
                  <c:v>2.4819613386315612E-2</c:v>
                </c:pt>
                <c:pt idx="63">
                  <c:v>2.5192992404528051E-2</c:v>
                </c:pt>
                <c:pt idx="64">
                  <c:v>2.5789310032832601E-2</c:v>
                </c:pt>
                <c:pt idx="65">
                  <c:v>2.5633691181714605E-2</c:v>
                </c:pt>
                <c:pt idx="66">
                  <c:v>2.4146946918938348E-2</c:v>
                </c:pt>
                <c:pt idx="67">
                  <c:v>2.3941269785506251E-2</c:v>
                </c:pt>
                <c:pt idx="68">
                  <c:v>2.0961673352828829E-2</c:v>
                </c:pt>
                <c:pt idx="69">
                  <c:v>1.9805021636026467E-2</c:v>
                </c:pt>
                <c:pt idx="70">
                  <c:v>1.7821279626035316E-2</c:v>
                </c:pt>
                <c:pt idx="71">
                  <c:v>1.6314883835984926E-2</c:v>
                </c:pt>
                <c:pt idx="72">
                  <c:v>1.5366564864408362E-2</c:v>
                </c:pt>
                <c:pt idx="73">
                  <c:v>1.2617475535435341E-2</c:v>
                </c:pt>
                <c:pt idx="74">
                  <c:v>1.0809136684426662E-2</c:v>
                </c:pt>
                <c:pt idx="75">
                  <c:v>3.0087948843505789E-2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'ŽENSKE-OBISKI-REC'!$J$97</c:f>
              <c:strCache>
                <c:ptCount val="1"/>
                <c:pt idx="0">
                  <c:v>Delež izdatkov</c:v>
                </c:pt>
              </c:strCache>
            </c:strRef>
          </c:tx>
          <c:marker>
            <c:symbol val="none"/>
          </c:marker>
          <c:cat>
            <c:strRef>
              <c:f>'MOŠKI-OBISKI-REC'!$G$98:$G$173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'ŽENSKE-OBISKI-REC'!$J$98:$J$173</c:f>
              <c:numCache>
                <c:formatCode>#,##0.000000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4.1433996689029698E-7</c:v>
                </c:pt>
                <c:pt idx="3">
                  <c:v>1.5968249565553583E-5</c:v>
                </c:pt>
                <c:pt idx="4">
                  <c:v>7.4179856117963084E-5</c:v>
                </c:pt>
                <c:pt idx="5">
                  <c:v>1.7748927625478843E-4</c:v>
                </c:pt>
                <c:pt idx="6">
                  <c:v>5.0588584539751433E-4</c:v>
                </c:pt>
                <c:pt idx="7">
                  <c:v>7.9420026486830004E-4</c:v>
                </c:pt>
                <c:pt idx="8">
                  <c:v>9.9415004319129826E-4</c:v>
                </c:pt>
                <c:pt idx="9">
                  <c:v>1.2884365549224843E-3</c:v>
                </c:pt>
                <c:pt idx="10">
                  <c:v>1.9637954715332746E-3</c:v>
                </c:pt>
                <c:pt idx="11">
                  <c:v>3.2812360748632253E-3</c:v>
                </c:pt>
                <c:pt idx="12">
                  <c:v>4.6978501853727934E-3</c:v>
                </c:pt>
                <c:pt idx="13">
                  <c:v>4.47378426483725E-3</c:v>
                </c:pt>
                <c:pt idx="14">
                  <c:v>5.3420927540998924E-3</c:v>
                </c:pt>
                <c:pt idx="15">
                  <c:v>5.7570091176259944E-3</c:v>
                </c:pt>
                <c:pt idx="16">
                  <c:v>5.5820081632831208E-3</c:v>
                </c:pt>
                <c:pt idx="17">
                  <c:v>6.4587621301979096E-3</c:v>
                </c:pt>
                <c:pt idx="18">
                  <c:v>6.7111736479340779E-3</c:v>
                </c:pt>
                <c:pt idx="19">
                  <c:v>7.0942835761906393E-3</c:v>
                </c:pt>
                <c:pt idx="20">
                  <c:v>6.8608495073068983E-3</c:v>
                </c:pt>
                <c:pt idx="21">
                  <c:v>7.4662428386438918E-3</c:v>
                </c:pt>
                <c:pt idx="22">
                  <c:v>8.0813286777402637E-3</c:v>
                </c:pt>
                <c:pt idx="23">
                  <c:v>7.3727664044474939E-3</c:v>
                </c:pt>
                <c:pt idx="24">
                  <c:v>9.0304327835731141E-3</c:v>
                </c:pt>
                <c:pt idx="25">
                  <c:v>7.8294067751945532E-3</c:v>
                </c:pt>
                <c:pt idx="26">
                  <c:v>9.1499685451167691E-3</c:v>
                </c:pt>
                <c:pt idx="27">
                  <c:v>8.7080967729719228E-3</c:v>
                </c:pt>
                <c:pt idx="28">
                  <c:v>8.8482812537518229E-3</c:v>
                </c:pt>
                <c:pt idx="29">
                  <c:v>9.964698535875045E-3</c:v>
                </c:pt>
                <c:pt idx="30">
                  <c:v>1.1019719567511282E-2</c:v>
                </c:pt>
                <c:pt idx="31">
                  <c:v>1.0876058474376279E-2</c:v>
                </c:pt>
                <c:pt idx="32">
                  <c:v>1.1973339057176825E-2</c:v>
                </c:pt>
                <c:pt idx="33">
                  <c:v>1.2041311125290104E-2</c:v>
                </c:pt>
                <c:pt idx="34">
                  <c:v>1.458176810647596E-2</c:v>
                </c:pt>
                <c:pt idx="35">
                  <c:v>1.3751967159029392E-2</c:v>
                </c:pt>
                <c:pt idx="36">
                  <c:v>1.4609013535860329E-2</c:v>
                </c:pt>
                <c:pt idx="37">
                  <c:v>1.545895740775069E-2</c:v>
                </c:pt>
                <c:pt idx="38">
                  <c:v>1.571961129437572E-2</c:v>
                </c:pt>
                <c:pt idx="39">
                  <c:v>1.5444415494293201E-2</c:v>
                </c:pt>
                <c:pt idx="40">
                  <c:v>1.5799597209370363E-2</c:v>
                </c:pt>
                <c:pt idx="41">
                  <c:v>1.7334854165305121E-2</c:v>
                </c:pt>
                <c:pt idx="42">
                  <c:v>1.7854598040399666E-2</c:v>
                </c:pt>
                <c:pt idx="43">
                  <c:v>1.7205736236927543E-2</c:v>
                </c:pt>
                <c:pt idx="44">
                  <c:v>1.9180893925813083E-2</c:v>
                </c:pt>
                <c:pt idx="45">
                  <c:v>1.744388562503657E-2</c:v>
                </c:pt>
                <c:pt idx="46">
                  <c:v>1.9444970165515652E-2</c:v>
                </c:pt>
                <c:pt idx="47">
                  <c:v>1.9186363220818663E-2</c:v>
                </c:pt>
                <c:pt idx="48">
                  <c:v>1.9916803914269861E-2</c:v>
                </c:pt>
                <c:pt idx="49">
                  <c:v>1.9132412227551739E-2</c:v>
                </c:pt>
                <c:pt idx="50">
                  <c:v>2.0155116623527581E-2</c:v>
                </c:pt>
                <c:pt idx="51">
                  <c:v>1.8560846276921141E-2</c:v>
                </c:pt>
                <c:pt idx="52">
                  <c:v>1.5388151778197372E-2</c:v>
                </c:pt>
                <c:pt idx="53">
                  <c:v>1.7617807461310964E-2</c:v>
                </c:pt>
                <c:pt idx="54">
                  <c:v>2.0578491734841373E-2</c:v>
                </c:pt>
                <c:pt idx="55">
                  <c:v>2.2335530656130451E-2</c:v>
                </c:pt>
                <c:pt idx="56">
                  <c:v>2.1544281349207627E-2</c:v>
                </c:pt>
                <c:pt idx="57">
                  <c:v>2.2340512169790012E-2</c:v>
                </c:pt>
                <c:pt idx="58">
                  <c:v>2.3087445366675802E-2</c:v>
                </c:pt>
                <c:pt idx="59">
                  <c:v>2.3592971692530797E-2</c:v>
                </c:pt>
                <c:pt idx="60">
                  <c:v>2.4555636679382407E-2</c:v>
                </c:pt>
                <c:pt idx="61">
                  <c:v>2.4257604303317536E-2</c:v>
                </c:pt>
                <c:pt idx="62">
                  <c:v>2.431984811859755E-2</c:v>
                </c:pt>
                <c:pt idx="63">
                  <c:v>2.5219999336408037E-2</c:v>
                </c:pt>
                <c:pt idx="64">
                  <c:v>2.5647891688037612E-2</c:v>
                </c:pt>
                <c:pt idx="65">
                  <c:v>2.5069908518861494E-2</c:v>
                </c:pt>
                <c:pt idx="66">
                  <c:v>2.3339391566612192E-2</c:v>
                </c:pt>
                <c:pt idx="67">
                  <c:v>2.4573779851719216E-2</c:v>
                </c:pt>
                <c:pt idx="68">
                  <c:v>2.0964488122271467E-2</c:v>
                </c:pt>
                <c:pt idx="69">
                  <c:v>1.9317023960545347E-2</c:v>
                </c:pt>
                <c:pt idx="70">
                  <c:v>1.7192493555730572E-2</c:v>
                </c:pt>
                <c:pt idx="71">
                  <c:v>1.569286300519222E-2</c:v>
                </c:pt>
                <c:pt idx="72">
                  <c:v>1.4677519202742443E-2</c:v>
                </c:pt>
                <c:pt idx="73">
                  <c:v>1.229038328896446E-2</c:v>
                </c:pt>
                <c:pt idx="74">
                  <c:v>1.0516391772284858E-2</c:v>
                </c:pt>
                <c:pt idx="75">
                  <c:v>3.066255405620975E-2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2929880"/>
        <c:axId val="372933016"/>
      </c:lineChart>
      <c:catAx>
        <c:axId val="372929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2933016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933016"/>
        <c:scaling>
          <c:orientation val="minMax"/>
        </c:scaling>
        <c:delete val="0"/>
        <c:axPos val="l"/>
        <c:majorGridlines/>
        <c:numFmt formatCode="0.0%" sourceLinked="0"/>
        <c:majorTickMark val="out"/>
        <c:minorTickMark val="none"/>
        <c:tickLblPos val="nextTo"/>
        <c:crossAx val="3729298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417869641294836"/>
          <c:y val="9.6454505686790246E-2"/>
          <c:w val="0.33894597550306754"/>
          <c:h val="0.25115157480314959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814690523352124E-2"/>
          <c:y val="2.430289028242728E-2"/>
          <c:w val="0.5595077865266842"/>
          <c:h val="0.88038321512540452"/>
        </c:manualLayout>
      </c:layout>
      <c:areaChart>
        <c:grouping val="stacked"/>
        <c:varyColors val="0"/>
        <c:ser>
          <c:idx val="0"/>
          <c:order val="0"/>
          <c:tx>
            <c:strRef>
              <c:f>'Tabela 4'!$A$94</c:f>
              <c:strCache>
                <c:ptCount val="1"/>
                <c:pt idx="0">
                  <c:v>Neposredna plačila (gospodinjstva in družbe)</c:v>
                </c:pt>
              </c:strCache>
            </c:strRef>
          </c:tx>
          <c:spPr>
            <a:solidFill>
              <a:srgbClr val="FDF1D3"/>
            </a:solidFill>
          </c:spPr>
          <c:cat>
            <c:numRef>
              <c:f>'bilance zdravstvo'!$F$84:$P$84</c:f>
              <c:numCache>
                <c:formatCode>General</c:formatCode>
                <c:ptCount val="11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  <c:pt idx="9">
                  <c:v>2055</c:v>
                </c:pt>
                <c:pt idx="10">
                  <c:v>2060</c:v>
                </c:pt>
              </c:numCache>
            </c:numRef>
          </c:cat>
          <c:val>
            <c:numRef>
              <c:f>'Tabela 4'!$E$94:$O$94</c:f>
              <c:numCache>
                <c:formatCode>0.00</c:formatCode>
                <c:ptCount val="11"/>
                <c:pt idx="0">
                  <c:v>2.4505014868975612E-2</c:v>
                </c:pt>
                <c:pt idx="1">
                  <c:v>2.4612176220792391E-2</c:v>
                </c:pt>
                <c:pt idx="2">
                  <c:v>2.5039893147923077E-2</c:v>
                </c:pt>
                <c:pt idx="3">
                  <c:v>2.5954169870783431E-2</c:v>
                </c:pt>
                <c:pt idx="4">
                  <c:v>2.6859857061245093E-2</c:v>
                </c:pt>
                <c:pt idx="5">
                  <c:v>2.7407154183026916E-2</c:v>
                </c:pt>
                <c:pt idx="6">
                  <c:v>2.8052329315487703E-2</c:v>
                </c:pt>
                <c:pt idx="7">
                  <c:v>2.8742247629501252E-2</c:v>
                </c:pt>
                <c:pt idx="8">
                  <c:v>2.9339842896652202E-2</c:v>
                </c:pt>
                <c:pt idx="9">
                  <c:v>2.9521576179906351E-2</c:v>
                </c:pt>
                <c:pt idx="10">
                  <c:v>2.9452114520982071E-2</c:v>
                </c:pt>
              </c:numCache>
            </c:numRef>
          </c:val>
        </c:ser>
        <c:ser>
          <c:idx val="1"/>
          <c:order val="1"/>
          <c:tx>
            <c:strRef>
              <c:f>'Tabela 4'!$A$96</c:f>
              <c:strCache>
                <c:ptCount val="1"/>
                <c:pt idx="0">
                  <c:v>Prispevki za obvezno zdr. zavarovanje</c:v>
                </c:pt>
              </c:strCache>
            </c:strRef>
          </c:tx>
          <c:spPr>
            <a:solidFill>
              <a:srgbClr val="E3F9D7"/>
            </a:solidFill>
            <a:ln w="25400">
              <a:noFill/>
            </a:ln>
          </c:spPr>
          <c:val>
            <c:numRef>
              <c:f>'Tabela 4'!$E$96:$O$96</c:f>
              <c:numCache>
                <c:formatCode>0.00</c:formatCode>
                <c:ptCount val="11"/>
                <c:pt idx="0">
                  <c:v>5.4025396868528114E-2</c:v>
                </c:pt>
                <c:pt idx="1">
                  <c:v>5.4270674210110302E-2</c:v>
                </c:pt>
                <c:pt idx="2">
                  <c:v>5.4427661248856569E-2</c:v>
                </c:pt>
                <c:pt idx="3">
                  <c:v>5.4316424839172157E-2</c:v>
                </c:pt>
                <c:pt idx="4">
                  <c:v>5.3799604759446007E-2</c:v>
                </c:pt>
                <c:pt idx="5">
                  <c:v>5.326618458545946E-2</c:v>
                </c:pt>
                <c:pt idx="6">
                  <c:v>5.3162487636045384E-2</c:v>
                </c:pt>
                <c:pt idx="7">
                  <c:v>5.3251404990181314E-2</c:v>
                </c:pt>
                <c:pt idx="8">
                  <c:v>5.3441098453834407E-2</c:v>
                </c:pt>
                <c:pt idx="9">
                  <c:v>5.3493454380549983E-2</c:v>
                </c:pt>
                <c:pt idx="10">
                  <c:v>5.3398156381829175E-2</c:v>
                </c:pt>
              </c:numCache>
            </c:numRef>
          </c:val>
        </c:ser>
        <c:ser>
          <c:idx val="2"/>
          <c:order val="2"/>
          <c:tx>
            <c:strRef>
              <c:f>'Tabela 4'!$A$95</c:f>
              <c:strCache>
                <c:ptCount val="1"/>
                <c:pt idx="0">
                  <c:v>Premije DZZ (Primanjkljaj II.)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 w="25400">
              <a:noFill/>
            </a:ln>
          </c:spPr>
          <c:val>
            <c:numRef>
              <c:f>'Tabela 4'!$E$95:$O$95</c:f>
              <c:numCache>
                <c:formatCode>0.00</c:formatCode>
                <c:ptCount val="11"/>
                <c:pt idx="0">
                  <c:v>1.3262129536690696E-2</c:v>
                </c:pt>
                <c:pt idx="1">
                  <c:v>1.3520008474712245E-2</c:v>
                </c:pt>
                <c:pt idx="2">
                  <c:v>1.3797059893554765E-2</c:v>
                </c:pt>
                <c:pt idx="3">
                  <c:v>1.3910025982148201E-2</c:v>
                </c:pt>
                <c:pt idx="4">
                  <c:v>1.4019278242660901E-2</c:v>
                </c:pt>
                <c:pt idx="5">
                  <c:v>1.4175049283419526E-2</c:v>
                </c:pt>
                <c:pt idx="6">
                  <c:v>1.4104405893393129E-2</c:v>
                </c:pt>
                <c:pt idx="7">
                  <c:v>1.3935237641811263E-2</c:v>
                </c:pt>
                <c:pt idx="8">
                  <c:v>1.3975001632704745E-2</c:v>
                </c:pt>
                <c:pt idx="9">
                  <c:v>1.3761759984398925E-2</c:v>
                </c:pt>
                <c:pt idx="10">
                  <c:v>1.353014591841939E-2</c:v>
                </c:pt>
              </c:numCache>
            </c:numRef>
          </c:val>
        </c:ser>
        <c:ser>
          <c:idx val="3"/>
          <c:order val="3"/>
          <c:tx>
            <c:strRef>
              <c:f>'Tabela 4'!$A$97</c:f>
              <c:strCache>
                <c:ptCount val="1"/>
                <c:pt idx="0">
                  <c:v>Skupni izdatki za zdravstvo (Primanjkljaj I.)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</c:spPr>
          <c:val>
            <c:numRef>
              <c:f>'Tabela 4'!$E$97:$O$97</c:f>
              <c:numCache>
                <c:formatCode>General</c:formatCode>
                <c:ptCount val="11"/>
                <c:pt idx="0">
                  <c:v>-1.0006195734710872E-4</c:v>
                </c:pt>
                <c:pt idx="1">
                  <c:v>1.3590129496340569E-3</c:v>
                </c:pt>
                <c:pt idx="2">
                  <c:v>2.1860013093622241E-3</c:v>
                </c:pt>
                <c:pt idx="3">
                  <c:v>4.3070084910366924E-3</c:v>
                </c:pt>
                <c:pt idx="4">
                  <c:v>6.8443113752628924E-3</c:v>
                </c:pt>
                <c:pt idx="5">
                  <c:v>8.7010843274537928E-3</c:v>
                </c:pt>
                <c:pt idx="6">
                  <c:v>1.0595948133336119E-2</c:v>
                </c:pt>
                <c:pt idx="7">
                  <c:v>1.201197105427312E-2</c:v>
                </c:pt>
                <c:pt idx="8">
                  <c:v>1.3210254958850559E-2</c:v>
                </c:pt>
                <c:pt idx="9">
                  <c:v>1.3529054313299683E-2</c:v>
                </c:pt>
                <c:pt idx="10">
                  <c:v>1.4265074953037301E-2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926352"/>
        <c:axId val="372930664"/>
      </c:areaChart>
      <c:catAx>
        <c:axId val="372926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72930664"/>
        <c:crosses val="autoZero"/>
        <c:auto val="1"/>
        <c:lblAlgn val="ctr"/>
        <c:lblOffset val="100"/>
        <c:noMultiLvlLbl val="0"/>
      </c:catAx>
      <c:valAx>
        <c:axId val="37293066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7292635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6117865855040969"/>
          <c:y val="0.28021544453345315"/>
          <c:w val="0.31261474172268655"/>
          <c:h val="0.41287701312785141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0857392825903"/>
          <c:y val="5.1400554097404488E-2"/>
          <c:w val="0.86202646544181982"/>
          <c:h val="0.8326195683872849"/>
        </c:manualLayout>
      </c:layout>
      <c:areaChart>
        <c:grouping val="stacked"/>
        <c:varyColors val="0"/>
        <c:ser>
          <c:idx val="3"/>
          <c:order val="0"/>
          <c:tx>
            <c:strRef>
              <c:f>'SCENARIJ-II'!$I$273</c:f>
              <c:strCache>
                <c:ptCount val="1"/>
                <c:pt idx="0">
                  <c:v>Premija DZZ</c:v>
                </c:pt>
              </c:strCache>
            </c:strRef>
          </c:tx>
          <c:spPr>
            <a:solidFill>
              <a:srgbClr val="FFFF66"/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'SCENARIJ-II'!$I$275:$I$349</c:f>
              <c:numCache>
                <c:formatCode>#,##0</c:formatCode>
                <c:ptCount val="75"/>
                <c:pt idx="0">
                  <c:v>332.4</c:v>
                </c:pt>
                <c:pt idx="1">
                  <c:v>332.4</c:v>
                </c:pt>
                <c:pt idx="2">
                  <c:v>332.4</c:v>
                </c:pt>
                <c:pt idx="3">
                  <c:v>332.4</c:v>
                </c:pt>
                <c:pt idx="4">
                  <c:v>332.4</c:v>
                </c:pt>
                <c:pt idx="5">
                  <c:v>332.4</c:v>
                </c:pt>
                <c:pt idx="6">
                  <c:v>332.4</c:v>
                </c:pt>
                <c:pt idx="7">
                  <c:v>332.4</c:v>
                </c:pt>
                <c:pt idx="8">
                  <c:v>332.4</c:v>
                </c:pt>
                <c:pt idx="9">
                  <c:v>332.4</c:v>
                </c:pt>
                <c:pt idx="10">
                  <c:v>332.4</c:v>
                </c:pt>
                <c:pt idx="11">
                  <c:v>332.4</c:v>
                </c:pt>
                <c:pt idx="12">
                  <c:v>332.4</c:v>
                </c:pt>
                <c:pt idx="13">
                  <c:v>332.4</c:v>
                </c:pt>
                <c:pt idx="14">
                  <c:v>332.4</c:v>
                </c:pt>
                <c:pt idx="15">
                  <c:v>332.4</c:v>
                </c:pt>
                <c:pt idx="16">
                  <c:v>332.4</c:v>
                </c:pt>
                <c:pt idx="17">
                  <c:v>332.4</c:v>
                </c:pt>
                <c:pt idx="18">
                  <c:v>332.4</c:v>
                </c:pt>
                <c:pt idx="19">
                  <c:v>332.4</c:v>
                </c:pt>
                <c:pt idx="20">
                  <c:v>332.4</c:v>
                </c:pt>
                <c:pt idx="21">
                  <c:v>332.4</c:v>
                </c:pt>
                <c:pt idx="22">
                  <c:v>332.4</c:v>
                </c:pt>
                <c:pt idx="23">
                  <c:v>332.4</c:v>
                </c:pt>
                <c:pt idx="24">
                  <c:v>332.4</c:v>
                </c:pt>
                <c:pt idx="25">
                  <c:v>332.4</c:v>
                </c:pt>
                <c:pt idx="26">
                  <c:v>332.4</c:v>
                </c:pt>
                <c:pt idx="27">
                  <c:v>332.4</c:v>
                </c:pt>
                <c:pt idx="28">
                  <c:v>332.4</c:v>
                </c:pt>
                <c:pt idx="29">
                  <c:v>332.4</c:v>
                </c:pt>
                <c:pt idx="30">
                  <c:v>332.4</c:v>
                </c:pt>
                <c:pt idx="31">
                  <c:v>332.4</c:v>
                </c:pt>
                <c:pt idx="32">
                  <c:v>332.4</c:v>
                </c:pt>
                <c:pt idx="33">
                  <c:v>332.4</c:v>
                </c:pt>
                <c:pt idx="34">
                  <c:v>332.4</c:v>
                </c:pt>
                <c:pt idx="35">
                  <c:v>332.4</c:v>
                </c:pt>
                <c:pt idx="36">
                  <c:v>332.4</c:v>
                </c:pt>
                <c:pt idx="37">
                  <c:v>332.4</c:v>
                </c:pt>
                <c:pt idx="38">
                  <c:v>332.4</c:v>
                </c:pt>
                <c:pt idx="39">
                  <c:v>332.4</c:v>
                </c:pt>
                <c:pt idx="40">
                  <c:v>332.4</c:v>
                </c:pt>
                <c:pt idx="41">
                  <c:v>332.4</c:v>
                </c:pt>
                <c:pt idx="42">
                  <c:v>332.4</c:v>
                </c:pt>
                <c:pt idx="43">
                  <c:v>332.4</c:v>
                </c:pt>
                <c:pt idx="44">
                  <c:v>332.4</c:v>
                </c:pt>
                <c:pt idx="45">
                  <c:v>332.4</c:v>
                </c:pt>
                <c:pt idx="46">
                  <c:v>332.4</c:v>
                </c:pt>
                <c:pt idx="47">
                  <c:v>332.4</c:v>
                </c:pt>
                <c:pt idx="48">
                  <c:v>332.4</c:v>
                </c:pt>
                <c:pt idx="49">
                  <c:v>332.4</c:v>
                </c:pt>
                <c:pt idx="50">
                  <c:v>332.4</c:v>
                </c:pt>
                <c:pt idx="51">
                  <c:v>332.4</c:v>
                </c:pt>
                <c:pt idx="52">
                  <c:v>332.4</c:v>
                </c:pt>
                <c:pt idx="53">
                  <c:v>332.4</c:v>
                </c:pt>
                <c:pt idx="54">
                  <c:v>332.4</c:v>
                </c:pt>
                <c:pt idx="55">
                  <c:v>332.4</c:v>
                </c:pt>
                <c:pt idx="56">
                  <c:v>332.4</c:v>
                </c:pt>
                <c:pt idx="57">
                  <c:v>332.4</c:v>
                </c:pt>
                <c:pt idx="58">
                  <c:v>332.4</c:v>
                </c:pt>
                <c:pt idx="59">
                  <c:v>332.4</c:v>
                </c:pt>
                <c:pt idx="60">
                  <c:v>332.4</c:v>
                </c:pt>
                <c:pt idx="61">
                  <c:v>332.4</c:v>
                </c:pt>
                <c:pt idx="62">
                  <c:v>332.4</c:v>
                </c:pt>
                <c:pt idx="63">
                  <c:v>332.4</c:v>
                </c:pt>
                <c:pt idx="64">
                  <c:v>332.4</c:v>
                </c:pt>
                <c:pt idx="65">
                  <c:v>332.4</c:v>
                </c:pt>
                <c:pt idx="66">
                  <c:v>332.4</c:v>
                </c:pt>
                <c:pt idx="67">
                  <c:v>332.4</c:v>
                </c:pt>
                <c:pt idx="68">
                  <c:v>332.4</c:v>
                </c:pt>
                <c:pt idx="69">
                  <c:v>332.4</c:v>
                </c:pt>
                <c:pt idx="70">
                  <c:v>332.4</c:v>
                </c:pt>
                <c:pt idx="71">
                  <c:v>332.4</c:v>
                </c:pt>
                <c:pt idx="72">
                  <c:v>332.4</c:v>
                </c:pt>
                <c:pt idx="73">
                  <c:v>332.4</c:v>
                </c:pt>
                <c:pt idx="74">
                  <c:v>332.4</c:v>
                </c:pt>
              </c:numCache>
            </c:numRef>
          </c:val>
        </c:ser>
        <c:ser>
          <c:idx val="0"/>
          <c:order val="1"/>
          <c:tx>
            <c:strRef>
              <c:f>'SCENARIJ-II'!$J$273</c:f>
              <c:strCache>
                <c:ptCount val="1"/>
                <c:pt idx="0">
                  <c:v>Letna odbitna franšiza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5400">
              <a:noFill/>
            </a:ln>
          </c:spPr>
          <c:val>
            <c:numRef>
              <c:f>'SCENARIJ-II'!$J$275:$J$349</c:f>
              <c:numCache>
                <c:formatCode>#,##0</c:formatCode>
                <c:ptCount val="75"/>
                <c:pt idx="0">
                  <c:v>0</c:v>
                </c:pt>
                <c:pt idx="1">
                  <c:v>2.4560605617463212E-2</c:v>
                </c:pt>
                <c:pt idx="2">
                  <c:v>0.41000776218415746</c:v>
                </c:pt>
                <c:pt idx="3">
                  <c:v>1.7763117390862786</c:v>
                </c:pt>
                <c:pt idx="4">
                  <c:v>4.4445227933849027</c:v>
                </c:pt>
                <c:pt idx="5">
                  <c:v>6.4331238150921255</c:v>
                </c:pt>
                <c:pt idx="6">
                  <c:v>10.108762733019049</c:v>
                </c:pt>
                <c:pt idx="7">
                  <c:v>13.919256110563952</c:v>
                </c:pt>
                <c:pt idx="8">
                  <c:v>19.363189833963723</c:v>
                </c:pt>
                <c:pt idx="9">
                  <c:v>27.437813043249946</c:v>
                </c:pt>
                <c:pt idx="10">
                  <c:v>43.677587104003244</c:v>
                </c:pt>
                <c:pt idx="11">
                  <c:v>52.952455090881102</c:v>
                </c:pt>
                <c:pt idx="12">
                  <c:v>53.81677525651282</c:v>
                </c:pt>
                <c:pt idx="13">
                  <c:v>55.486857264482794</c:v>
                </c:pt>
                <c:pt idx="14">
                  <c:v>55.944211300749892</c:v>
                </c:pt>
                <c:pt idx="15">
                  <c:v>56.059543564858274</c:v>
                </c:pt>
                <c:pt idx="16">
                  <c:v>57.167906816994893</c:v>
                </c:pt>
                <c:pt idx="17">
                  <c:v>60.127842517907254</c:v>
                </c:pt>
                <c:pt idx="18">
                  <c:v>59.931261769589874</c:v>
                </c:pt>
                <c:pt idx="19">
                  <c:v>60.604757933713195</c:v>
                </c:pt>
                <c:pt idx="20">
                  <c:v>60.821698647051541</c:v>
                </c:pt>
                <c:pt idx="21">
                  <c:v>62.229474675771279</c:v>
                </c:pt>
                <c:pt idx="22">
                  <c:v>63.470370377227574</c:v>
                </c:pt>
                <c:pt idx="23">
                  <c:v>62.470553094317154</c:v>
                </c:pt>
                <c:pt idx="24">
                  <c:v>63.920688113977498</c:v>
                </c:pt>
                <c:pt idx="25">
                  <c:v>66.215406156620105</c:v>
                </c:pt>
                <c:pt idx="26">
                  <c:v>65.691423205378797</c:v>
                </c:pt>
                <c:pt idx="27">
                  <c:v>66.445156277228534</c:v>
                </c:pt>
                <c:pt idx="28">
                  <c:v>67.774823318861252</c:v>
                </c:pt>
                <c:pt idx="29">
                  <c:v>68.636426007558285</c:v>
                </c:pt>
                <c:pt idx="30">
                  <c:v>69.499566160284843</c:v>
                </c:pt>
                <c:pt idx="31">
                  <c:v>70.747923727291578</c:v>
                </c:pt>
                <c:pt idx="32">
                  <c:v>72.055547883119758</c:v>
                </c:pt>
                <c:pt idx="33">
                  <c:v>74.768767386475218</c:v>
                </c:pt>
                <c:pt idx="34">
                  <c:v>74.558047048925758</c:v>
                </c:pt>
                <c:pt idx="35">
                  <c:v>75.542953033190287</c:v>
                </c:pt>
                <c:pt idx="36">
                  <c:v>78.208886248076155</c:v>
                </c:pt>
                <c:pt idx="37">
                  <c:v>78.537078525813612</c:v>
                </c:pt>
                <c:pt idx="38">
                  <c:v>79.340234073293715</c:v>
                </c:pt>
                <c:pt idx="39">
                  <c:v>78.840443462208015</c:v>
                </c:pt>
                <c:pt idx="40">
                  <c:v>79.248457368675844</c:v>
                </c:pt>
                <c:pt idx="41">
                  <c:v>80.516190033862301</c:v>
                </c:pt>
                <c:pt idx="42">
                  <c:v>80.974121176494364</c:v>
                </c:pt>
                <c:pt idx="43">
                  <c:v>82.199664885014727</c:v>
                </c:pt>
                <c:pt idx="44">
                  <c:v>81.285358602666207</c:v>
                </c:pt>
                <c:pt idx="45">
                  <c:v>83.801547304741078</c:v>
                </c:pt>
                <c:pt idx="46">
                  <c:v>83.801885375782149</c:v>
                </c:pt>
                <c:pt idx="47">
                  <c:v>86.969986816623774</c:v>
                </c:pt>
                <c:pt idx="48">
                  <c:v>88.255862563928872</c:v>
                </c:pt>
                <c:pt idx="49">
                  <c:v>89.192492887917112</c:v>
                </c:pt>
                <c:pt idx="50">
                  <c:v>90.751815051697292</c:v>
                </c:pt>
                <c:pt idx="51">
                  <c:v>96.958599902382929</c:v>
                </c:pt>
                <c:pt idx="52">
                  <c:v>88.980407527392742</c:v>
                </c:pt>
                <c:pt idx="53">
                  <c:v>89.768154446141807</c:v>
                </c:pt>
                <c:pt idx="54">
                  <c:v>93.155258336667629</c:v>
                </c:pt>
                <c:pt idx="55">
                  <c:v>95.398378127169053</c:v>
                </c:pt>
                <c:pt idx="56">
                  <c:v>93.774843435050173</c:v>
                </c:pt>
                <c:pt idx="57">
                  <c:v>94.988310886127053</c:v>
                </c:pt>
                <c:pt idx="58">
                  <c:v>96.068167413698589</c:v>
                </c:pt>
                <c:pt idx="59">
                  <c:v>97.10314189048438</c:v>
                </c:pt>
                <c:pt idx="60">
                  <c:v>97.063205024040414</c:v>
                </c:pt>
                <c:pt idx="61">
                  <c:v>96.562113879842443</c:v>
                </c:pt>
                <c:pt idx="62">
                  <c:v>97.305013071458788</c:v>
                </c:pt>
                <c:pt idx="63">
                  <c:v>98.34931776173967</c:v>
                </c:pt>
                <c:pt idx="64">
                  <c:v>98.694773784260477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</c:numCache>
            </c:numRef>
          </c:val>
        </c:ser>
        <c:ser>
          <c:idx val="1"/>
          <c:order val="2"/>
          <c:tx>
            <c:strRef>
              <c:f>'SCENARIJ-II'!$K$273</c:f>
              <c:strCache>
                <c:ptCount val="1"/>
                <c:pt idx="0">
                  <c:v>Participacija pri prvem obisku</c:v>
                </c:pt>
              </c:strCache>
            </c:strRef>
          </c:tx>
          <c:spPr>
            <a:solidFill>
              <a:srgbClr val="FB89E8"/>
            </a:solidFill>
            <a:ln w="25400">
              <a:noFill/>
            </a:ln>
          </c:spPr>
          <c:val>
            <c:numRef>
              <c:f>'SCENARIJ-II'!$K$275:$K$349</c:f>
              <c:numCache>
                <c:formatCode>#,##0</c:formatCode>
                <c:ptCount val="75"/>
                <c:pt idx="0">
                  <c:v>0</c:v>
                </c:pt>
                <c:pt idx="1">
                  <c:v>1.0415863281366903E-2</c:v>
                </c:pt>
                <c:pt idx="2">
                  <c:v>7.1272220754874313E-2</c:v>
                </c:pt>
                <c:pt idx="3">
                  <c:v>0.45881565357493631</c:v>
                </c:pt>
                <c:pt idx="4">
                  <c:v>1.3085980152589858</c:v>
                </c:pt>
                <c:pt idx="5">
                  <c:v>2.2193670748256982</c:v>
                </c:pt>
                <c:pt idx="6">
                  <c:v>3.7934438732291769</c:v>
                </c:pt>
                <c:pt idx="7">
                  <c:v>5.2590051553579942</c:v>
                </c:pt>
                <c:pt idx="8">
                  <c:v>7.266929540744842</c:v>
                </c:pt>
                <c:pt idx="9">
                  <c:v>10.561523031535723</c:v>
                </c:pt>
                <c:pt idx="10">
                  <c:v>15.421627464039998</c:v>
                </c:pt>
                <c:pt idx="11">
                  <c:v>20.366348131454885</c:v>
                </c:pt>
                <c:pt idx="12">
                  <c:v>21.45317845559223</c:v>
                </c:pt>
                <c:pt idx="13">
                  <c:v>22.575229279947365</c:v>
                </c:pt>
                <c:pt idx="14">
                  <c:v>22.872338518618285</c:v>
                </c:pt>
                <c:pt idx="15">
                  <c:v>22.728739237345181</c:v>
                </c:pt>
                <c:pt idx="16">
                  <c:v>23.495302901851954</c:v>
                </c:pt>
                <c:pt idx="17">
                  <c:v>24.358481179321277</c:v>
                </c:pt>
                <c:pt idx="18">
                  <c:v>23.974861398079398</c:v>
                </c:pt>
                <c:pt idx="19">
                  <c:v>24.235241715861086</c:v>
                </c:pt>
                <c:pt idx="20">
                  <c:v>24.392076495773082</c:v>
                </c:pt>
                <c:pt idx="21">
                  <c:v>23.821547958215415</c:v>
                </c:pt>
                <c:pt idx="22">
                  <c:v>23.971042243568995</c:v>
                </c:pt>
                <c:pt idx="23">
                  <c:v>24.047454550137889</c:v>
                </c:pt>
                <c:pt idx="24">
                  <c:v>24.537254419583231</c:v>
                </c:pt>
                <c:pt idx="25">
                  <c:v>25.700216280021895</c:v>
                </c:pt>
                <c:pt idx="26">
                  <c:v>25.498475201446425</c:v>
                </c:pt>
                <c:pt idx="27">
                  <c:v>26.46109012323663</c:v>
                </c:pt>
                <c:pt idx="28">
                  <c:v>27.415470832489817</c:v>
                </c:pt>
                <c:pt idx="29">
                  <c:v>28.371222582690407</c:v>
                </c:pt>
                <c:pt idx="30">
                  <c:v>28.921814544822467</c:v>
                </c:pt>
                <c:pt idx="31">
                  <c:v>29.551618362769872</c:v>
                </c:pt>
                <c:pt idx="32">
                  <c:v>30.907678190626275</c:v>
                </c:pt>
                <c:pt idx="33">
                  <c:v>32.921948126901263</c:v>
                </c:pt>
                <c:pt idx="34">
                  <c:v>33.758602293060008</c:v>
                </c:pt>
                <c:pt idx="35">
                  <c:v>34.785240731652408</c:v>
                </c:pt>
                <c:pt idx="36">
                  <c:v>35.662405996774666</c:v>
                </c:pt>
                <c:pt idx="37">
                  <c:v>37.427326788933073</c:v>
                </c:pt>
                <c:pt idx="38">
                  <c:v>37.578634362774658</c:v>
                </c:pt>
                <c:pt idx="39">
                  <c:v>37.179513729336136</c:v>
                </c:pt>
                <c:pt idx="40">
                  <c:v>37.272050259142574</c:v>
                </c:pt>
                <c:pt idx="41">
                  <c:v>36.52542576797201</c:v>
                </c:pt>
                <c:pt idx="42">
                  <c:v>36.695800964596671</c:v>
                </c:pt>
                <c:pt idx="43">
                  <c:v>37.359400045540845</c:v>
                </c:pt>
                <c:pt idx="44">
                  <c:v>36.929737121434783</c:v>
                </c:pt>
                <c:pt idx="45">
                  <c:v>38.527286989078057</c:v>
                </c:pt>
                <c:pt idx="46">
                  <c:v>39.094085261415998</c:v>
                </c:pt>
                <c:pt idx="47">
                  <c:v>41.072406442459531</c:v>
                </c:pt>
                <c:pt idx="48">
                  <c:v>41.750611575238587</c:v>
                </c:pt>
                <c:pt idx="49">
                  <c:v>43.58768461628339</c:v>
                </c:pt>
                <c:pt idx="50">
                  <c:v>45.128365472260548</c:v>
                </c:pt>
                <c:pt idx="51">
                  <c:v>48.812268550399999</c:v>
                </c:pt>
                <c:pt idx="52">
                  <c:v>47.700567292641907</c:v>
                </c:pt>
                <c:pt idx="53">
                  <c:v>49.032336302482413</c:v>
                </c:pt>
                <c:pt idx="54">
                  <c:v>50.883671124331826</c:v>
                </c:pt>
                <c:pt idx="55">
                  <c:v>53.162369381312196</c:v>
                </c:pt>
                <c:pt idx="56">
                  <c:v>54.24756472835908</c:v>
                </c:pt>
                <c:pt idx="57">
                  <c:v>56.227152214388518</c:v>
                </c:pt>
                <c:pt idx="58">
                  <c:v>58.588464332007334</c:v>
                </c:pt>
                <c:pt idx="59">
                  <c:v>61.687920055098289</c:v>
                </c:pt>
                <c:pt idx="60">
                  <c:v>62.825234702093738</c:v>
                </c:pt>
                <c:pt idx="61">
                  <c:v>64.432151734265204</c:v>
                </c:pt>
                <c:pt idx="62">
                  <c:v>66.938786051071858</c:v>
                </c:pt>
                <c:pt idx="63">
                  <c:v>69.509279854780658</c:v>
                </c:pt>
                <c:pt idx="64">
                  <c:v>71.600075334471285</c:v>
                </c:pt>
                <c:pt idx="65">
                  <c:v>74.560652758411649</c:v>
                </c:pt>
                <c:pt idx="66">
                  <c:v>77.752913902205577</c:v>
                </c:pt>
                <c:pt idx="67">
                  <c:v>80.094096178052411</c:v>
                </c:pt>
                <c:pt idx="68">
                  <c:v>82.874031474513885</c:v>
                </c:pt>
                <c:pt idx="69">
                  <c:v>85.981544796091512</c:v>
                </c:pt>
                <c:pt idx="70">
                  <c:v>86.841922563348319</c:v>
                </c:pt>
                <c:pt idx="71">
                  <c:v>95.389376612376054</c:v>
                </c:pt>
                <c:pt idx="72">
                  <c:v>97.012150135840386</c:v>
                </c:pt>
                <c:pt idx="73">
                  <c:v>100.66912008210302</c:v>
                </c:pt>
                <c:pt idx="74">
                  <c:v>112.01001910957802</c:v>
                </c:pt>
              </c:numCache>
            </c:numRef>
          </c:val>
        </c:ser>
        <c:ser>
          <c:idx val="2"/>
          <c:order val="3"/>
          <c:tx>
            <c:strRef>
              <c:f>'SCENARIJ-II'!$L$273</c:f>
              <c:strCache>
                <c:ptCount val="1"/>
                <c:pt idx="0">
                  <c:v>Participacija pri receptu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25400">
              <a:noFill/>
            </a:ln>
          </c:spPr>
          <c:val>
            <c:numRef>
              <c:f>'SCENARIJ-II'!$L$275:$L$349</c:f>
              <c:numCache>
                <c:formatCode>#,##0</c:formatCode>
                <c:ptCount val="75"/>
                <c:pt idx="0">
                  <c:v>0</c:v>
                </c:pt>
                <c:pt idx="1">
                  <c:v>5.2079316406834504E-4</c:v>
                </c:pt>
                <c:pt idx="2">
                  <c:v>9.6007052475010068E-3</c:v>
                </c:pt>
                <c:pt idx="3">
                  <c:v>5.4036104810752959E-2</c:v>
                </c:pt>
                <c:pt idx="4">
                  <c:v>0.15441456580056132</c:v>
                </c:pt>
                <c:pt idx="5">
                  <c:v>0.25867412639651821</c:v>
                </c:pt>
                <c:pt idx="6">
                  <c:v>0.42606840890941788</c:v>
                </c:pt>
                <c:pt idx="7">
                  <c:v>0.56321351305942235</c:v>
                </c:pt>
                <c:pt idx="8">
                  <c:v>0.78078826507534349</c:v>
                </c:pt>
                <c:pt idx="9">
                  <c:v>1.1131354730914873</c:v>
                </c:pt>
                <c:pt idx="10">
                  <c:v>1.6651633581104099</c:v>
                </c:pt>
                <c:pt idx="11">
                  <c:v>2.164327652351512</c:v>
                </c:pt>
                <c:pt idx="12">
                  <c:v>2.2200059941734978</c:v>
                </c:pt>
                <c:pt idx="13">
                  <c:v>2.4211330183135202</c:v>
                </c:pt>
                <c:pt idx="14">
                  <c:v>2.4570636479717431</c:v>
                </c:pt>
                <c:pt idx="15">
                  <c:v>2.4636270217711602</c:v>
                </c:pt>
                <c:pt idx="16">
                  <c:v>2.5736480597655729</c:v>
                </c:pt>
                <c:pt idx="17">
                  <c:v>2.7381261776926871</c:v>
                </c:pt>
                <c:pt idx="18">
                  <c:v>2.7805153015659529</c:v>
                </c:pt>
                <c:pt idx="19">
                  <c:v>2.8237660105235731</c:v>
                </c:pt>
                <c:pt idx="20">
                  <c:v>2.9390140055612237</c:v>
                </c:pt>
                <c:pt idx="21">
                  <c:v>2.9975085176453442</c:v>
                </c:pt>
                <c:pt idx="22">
                  <c:v>3.0662192954509599</c:v>
                </c:pt>
                <c:pt idx="23">
                  <c:v>3.1902765126743802</c:v>
                </c:pt>
                <c:pt idx="24">
                  <c:v>3.4069039317296537</c:v>
                </c:pt>
                <c:pt idx="25">
                  <c:v>3.6788288364759785</c:v>
                </c:pt>
                <c:pt idx="26">
                  <c:v>3.7330437145221591</c:v>
                </c:pt>
                <c:pt idx="27">
                  <c:v>4.008551225334716</c:v>
                </c:pt>
                <c:pt idx="28">
                  <c:v>4.3134447797070345</c:v>
                </c:pt>
                <c:pt idx="29">
                  <c:v>4.5678539531803475</c:v>
                </c:pt>
                <c:pt idx="30">
                  <c:v>4.7963047887068591</c:v>
                </c:pt>
                <c:pt idx="31">
                  <c:v>5.1066886551932553</c:v>
                </c:pt>
                <c:pt idx="32">
                  <c:v>5.5252562328995785</c:v>
                </c:pt>
                <c:pt idx="33">
                  <c:v>6.158854961371877</c:v>
                </c:pt>
                <c:pt idx="34">
                  <c:v>6.3734704096457371</c:v>
                </c:pt>
                <c:pt idx="35">
                  <c:v>6.9007399352323491</c:v>
                </c:pt>
                <c:pt idx="36">
                  <c:v>7.3642360409447845</c:v>
                </c:pt>
                <c:pt idx="37">
                  <c:v>7.9005876319861565</c:v>
                </c:pt>
                <c:pt idx="38">
                  <c:v>8.2172338954215185</c:v>
                </c:pt>
                <c:pt idx="39">
                  <c:v>8.5244693518008958</c:v>
                </c:pt>
                <c:pt idx="40">
                  <c:v>8.938398862634747</c:v>
                </c:pt>
                <c:pt idx="41">
                  <c:v>9.2048944912909683</c:v>
                </c:pt>
                <c:pt idx="42">
                  <c:v>9.6690713558328181</c:v>
                </c:pt>
                <c:pt idx="43">
                  <c:v>10.254421000114498</c:v>
                </c:pt>
                <c:pt idx="44">
                  <c:v>10.176852073366273</c:v>
                </c:pt>
                <c:pt idx="45">
                  <c:v>11.123724745381145</c:v>
                </c:pt>
                <c:pt idx="46">
                  <c:v>11.407991033470307</c:v>
                </c:pt>
                <c:pt idx="47">
                  <c:v>12.388272463534792</c:v>
                </c:pt>
                <c:pt idx="48">
                  <c:v>12.628732987137131</c:v>
                </c:pt>
                <c:pt idx="49">
                  <c:v>13.415181567841676</c:v>
                </c:pt>
                <c:pt idx="50">
                  <c:v>13.902830272819729</c:v>
                </c:pt>
                <c:pt idx="51">
                  <c:v>15.740793444727268</c:v>
                </c:pt>
                <c:pt idx="52">
                  <c:v>14.822952580570519</c:v>
                </c:pt>
                <c:pt idx="53">
                  <c:v>15.531637130154568</c:v>
                </c:pt>
                <c:pt idx="54">
                  <c:v>16.618723869926626</c:v>
                </c:pt>
                <c:pt idx="55">
                  <c:v>17.441848038711722</c:v>
                </c:pt>
                <c:pt idx="56">
                  <c:v>17.889244194570722</c:v>
                </c:pt>
                <c:pt idx="57">
                  <c:v>18.722926308446826</c:v>
                </c:pt>
                <c:pt idx="58">
                  <c:v>19.649110235325669</c:v>
                </c:pt>
                <c:pt idx="59">
                  <c:v>20.673315555700047</c:v>
                </c:pt>
                <c:pt idx="60">
                  <c:v>20.832488387532052</c:v>
                </c:pt>
                <c:pt idx="61">
                  <c:v>21.51213993939961</c:v>
                </c:pt>
                <c:pt idx="62">
                  <c:v>21.93685856123761</c:v>
                </c:pt>
                <c:pt idx="63">
                  <c:v>23.210590354671677</c:v>
                </c:pt>
                <c:pt idx="64">
                  <c:v>23.456378597203127</c:v>
                </c:pt>
                <c:pt idx="65">
                  <c:v>23.820009254503645</c:v>
                </c:pt>
                <c:pt idx="66">
                  <c:v>24.161372271758189</c:v>
                </c:pt>
                <c:pt idx="67">
                  <c:v>24.772662528830889</c:v>
                </c:pt>
                <c:pt idx="68">
                  <c:v>25.096252235534685</c:v>
                </c:pt>
                <c:pt idx="69">
                  <c:v>25.096992336897532</c:v>
                </c:pt>
                <c:pt idx="70">
                  <c:v>25.545496450277888</c:v>
                </c:pt>
                <c:pt idx="71">
                  <c:v>27.145639378300963</c:v>
                </c:pt>
                <c:pt idx="72">
                  <c:v>26.918704568878788</c:v>
                </c:pt>
                <c:pt idx="73">
                  <c:v>26.727122788479786</c:v>
                </c:pt>
                <c:pt idx="74">
                  <c:v>27.22309896859279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932232"/>
        <c:axId val="372925568"/>
      </c:areaChart>
      <c:catAx>
        <c:axId val="372932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2925568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925568"/>
        <c:scaling>
          <c:orientation val="minMax"/>
          <c:max val="6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37293223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0541776027996501"/>
          <c:y val="3.1831437736949797E-2"/>
          <c:w val="0.42463258419228367"/>
          <c:h val="0.29460022195212182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0857392825903"/>
          <c:y val="5.1400554097404488E-2"/>
          <c:w val="0.82035979877515308"/>
          <c:h val="0.8326195683872849"/>
        </c:manualLayout>
      </c:layout>
      <c:areaChart>
        <c:grouping val="stacked"/>
        <c:varyColors val="0"/>
        <c:ser>
          <c:idx val="3"/>
          <c:order val="0"/>
          <c:tx>
            <c:strRef>
              <c:f>'SCENARIJ-II'!$B$273</c:f>
              <c:strCache>
                <c:ptCount val="1"/>
                <c:pt idx="0">
                  <c:v>Premija DZZ</c:v>
                </c:pt>
              </c:strCache>
            </c:strRef>
          </c:tx>
          <c:spPr>
            <a:solidFill>
              <a:srgbClr val="FFFF66"/>
            </a:solidFill>
          </c:spPr>
          <c:cat>
            <c:strRef>
              <c:f>'SCENARIJ-II'!$A$274:$A$349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'SCENARIJ-II'!$B$275:$B$349</c:f>
              <c:numCache>
                <c:formatCode>#,##0</c:formatCode>
                <c:ptCount val="75"/>
                <c:pt idx="0">
                  <c:v>332.4</c:v>
                </c:pt>
                <c:pt idx="1">
                  <c:v>332.4</c:v>
                </c:pt>
                <c:pt idx="2">
                  <c:v>332.4</c:v>
                </c:pt>
                <c:pt idx="3">
                  <c:v>332.4</c:v>
                </c:pt>
                <c:pt idx="4">
                  <c:v>332.4</c:v>
                </c:pt>
                <c:pt idx="5">
                  <c:v>332.4</c:v>
                </c:pt>
                <c:pt idx="6">
                  <c:v>332.4</c:v>
                </c:pt>
                <c:pt idx="7">
                  <c:v>332.4</c:v>
                </c:pt>
                <c:pt idx="8">
                  <c:v>332.4</c:v>
                </c:pt>
                <c:pt idx="9">
                  <c:v>332.4</c:v>
                </c:pt>
                <c:pt idx="10">
                  <c:v>332.4</c:v>
                </c:pt>
                <c:pt idx="11">
                  <c:v>332.4</c:v>
                </c:pt>
                <c:pt idx="12">
                  <c:v>332.4</c:v>
                </c:pt>
                <c:pt idx="13">
                  <c:v>332.4</c:v>
                </c:pt>
                <c:pt idx="14">
                  <c:v>332.4</c:v>
                </c:pt>
                <c:pt idx="15">
                  <c:v>332.4</c:v>
                </c:pt>
                <c:pt idx="16">
                  <c:v>332.4</c:v>
                </c:pt>
                <c:pt idx="17">
                  <c:v>332.4</c:v>
                </c:pt>
                <c:pt idx="18">
                  <c:v>332.4</c:v>
                </c:pt>
                <c:pt idx="19">
                  <c:v>332.4</c:v>
                </c:pt>
                <c:pt idx="20">
                  <c:v>332.4</c:v>
                </c:pt>
                <c:pt idx="21">
                  <c:v>332.4</c:v>
                </c:pt>
                <c:pt idx="22">
                  <c:v>332.4</c:v>
                </c:pt>
                <c:pt idx="23">
                  <c:v>332.4</c:v>
                </c:pt>
                <c:pt idx="24">
                  <c:v>332.4</c:v>
                </c:pt>
                <c:pt idx="25">
                  <c:v>332.4</c:v>
                </c:pt>
                <c:pt idx="26">
                  <c:v>332.4</c:v>
                </c:pt>
                <c:pt idx="27">
                  <c:v>332.4</c:v>
                </c:pt>
                <c:pt idx="28">
                  <c:v>332.4</c:v>
                </c:pt>
                <c:pt idx="29">
                  <c:v>332.4</c:v>
                </c:pt>
                <c:pt idx="30">
                  <c:v>332.4</c:v>
                </c:pt>
                <c:pt idx="31">
                  <c:v>332.4</c:v>
                </c:pt>
                <c:pt idx="32">
                  <c:v>332.4</c:v>
                </c:pt>
                <c:pt idx="33">
                  <c:v>332.4</c:v>
                </c:pt>
                <c:pt idx="34">
                  <c:v>332.4</c:v>
                </c:pt>
                <c:pt idx="35">
                  <c:v>332.4</c:v>
                </c:pt>
                <c:pt idx="36">
                  <c:v>332.4</c:v>
                </c:pt>
                <c:pt idx="37">
                  <c:v>332.4</c:v>
                </c:pt>
                <c:pt idx="38">
                  <c:v>332.4</c:v>
                </c:pt>
                <c:pt idx="39">
                  <c:v>332.4</c:v>
                </c:pt>
                <c:pt idx="40">
                  <c:v>332.4</c:v>
                </c:pt>
                <c:pt idx="41">
                  <c:v>332.4</c:v>
                </c:pt>
                <c:pt idx="42">
                  <c:v>332.4</c:v>
                </c:pt>
                <c:pt idx="43">
                  <c:v>332.4</c:v>
                </c:pt>
                <c:pt idx="44">
                  <c:v>332.4</c:v>
                </c:pt>
                <c:pt idx="45">
                  <c:v>332.4</c:v>
                </c:pt>
                <c:pt idx="46">
                  <c:v>332.4</c:v>
                </c:pt>
                <c:pt idx="47">
                  <c:v>332.4</c:v>
                </c:pt>
                <c:pt idx="48">
                  <c:v>332.4</c:v>
                </c:pt>
                <c:pt idx="49">
                  <c:v>332.4</c:v>
                </c:pt>
                <c:pt idx="50">
                  <c:v>332.4</c:v>
                </c:pt>
                <c:pt idx="51">
                  <c:v>332.4</c:v>
                </c:pt>
                <c:pt idx="52">
                  <c:v>332.4</c:v>
                </c:pt>
                <c:pt idx="53">
                  <c:v>332.4</c:v>
                </c:pt>
                <c:pt idx="54">
                  <c:v>332.4</c:v>
                </c:pt>
                <c:pt idx="55">
                  <c:v>332.4</c:v>
                </c:pt>
                <c:pt idx="56">
                  <c:v>332.4</c:v>
                </c:pt>
                <c:pt idx="57">
                  <c:v>332.4</c:v>
                </c:pt>
                <c:pt idx="58">
                  <c:v>332.4</c:v>
                </c:pt>
                <c:pt idx="59">
                  <c:v>332.4</c:v>
                </c:pt>
                <c:pt idx="60">
                  <c:v>332.4</c:v>
                </c:pt>
                <c:pt idx="61">
                  <c:v>332.4</c:v>
                </c:pt>
                <c:pt idx="62">
                  <c:v>332.4</c:v>
                </c:pt>
                <c:pt idx="63">
                  <c:v>332.4</c:v>
                </c:pt>
                <c:pt idx="64">
                  <c:v>332.4</c:v>
                </c:pt>
                <c:pt idx="65">
                  <c:v>332.4</c:v>
                </c:pt>
                <c:pt idx="66">
                  <c:v>332.4</c:v>
                </c:pt>
                <c:pt idx="67">
                  <c:v>332.4</c:v>
                </c:pt>
                <c:pt idx="68">
                  <c:v>332.4</c:v>
                </c:pt>
                <c:pt idx="69">
                  <c:v>332.4</c:v>
                </c:pt>
                <c:pt idx="70">
                  <c:v>332.4</c:v>
                </c:pt>
                <c:pt idx="71">
                  <c:v>332.4</c:v>
                </c:pt>
                <c:pt idx="72">
                  <c:v>332.4</c:v>
                </c:pt>
                <c:pt idx="73">
                  <c:v>332.4</c:v>
                </c:pt>
                <c:pt idx="74">
                  <c:v>332.4</c:v>
                </c:pt>
              </c:numCache>
            </c:numRef>
          </c:val>
        </c:ser>
        <c:ser>
          <c:idx val="0"/>
          <c:order val="1"/>
          <c:tx>
            <c:strRef>
              <c:f>'SCENARIJ-II'!$C$273</c:f>
              <c:strCache>
                <c:ptCount val="1"/>
                <c:pt idx="0">
                  <c:v>Letna odbitna franšiza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5400">
              <a:noFill/>
            </a:ln>
          </c:spPr>
          <c:cat>
            <c:strRef>
              <c:f>'SCENARIJ-II'!$A$274:$A$349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'SCENARIJ-II'!$C$275:$C$349</c:f>
              <c:numCache>
                <c:formatCode>#,##0</c:formatCode>
                <c:ptCount val="75"/>
                <c:pt idx="0">
                  <c:v>1.9845894119670665E-2</c:v>
                </c:pt>
                <c:pt idx="1">
                  <c:v>9.4921928241441855E-2</c:v>
                </c:pt>
                <c:pt idx="2">
                  <c:v>0.63905272735825192</c:v>
                </c:pt>
                <c:pt idx="3">
                  <c:v>2.7793532537054642</c:v>
                </c:pt>
                <c:pt idx="4">
                  <c:v>5.5327628169508714</c:v>
                </c:pt>
                <c:pt idx="5">
                  <c:v>9.4865598670924367</c:v>
                </c:pt>
                <c:pt idx="6">
                  <c:v>12.683324351650644</c:v>
                </c:pt>
                <c:pt idx="7">
                  <c:v>15.568124283503412</c:v>
                </c:pt>
                <c:pt idx="8">
                  <c:v>19.319650347973852</c:v>
                </c:pt>
                <c:pt idx="9">
                  <c:v>23.586731116754464</c:v>
                </c:pt>
                <c:pt idx="10">
                  <c:v>32.019468463122003</c:v>
                </c:pt>
                <c:pt idx="11">
                  <c:v>35.874819680584345</c:v>
                </c:pt>
                <c:pt idx="12">
                  <c:v>37.103249798937604</c:v>
                </c:pt>
                <c:pt idx="13">
                  <c:v>38.016244863275944</c:v>
                </c:pt>
                <c:pt idx="14">
                  <c:v>38.56688894318431</c:v>
                </c:pt>
                <c:pt idx="15">
                  <c:v>39.222781967926551</c:v>
                </c:pt>
                <c:pt idx="16">
                  <c:v>40.403618289977913</c:v>
                </c:pt>
                <c:pt idx="17">
                  <c:v>41.183936952676788</c:v>
                </c:pt>
                <c:pt idx="18">
                  <c:v>42.084026006795995</c:v>
                </c:pt>
                <c:pt idx="19">
                  <c:v>43.164505731273302</c:v>
                </c:pt>
                <c:pt idx="20">
                  <c:v>43.654298439214358</c:v>
                </c:pt>
                <c:pt idx="21">
                  <c:v>43.717006879053379</c:v>
                </c:pt>
                <c:pt idx="22">
                  <c:v>45.301388560038234</c:v>
                </c:pt>
                <c:pt idx="23">
                  <c:v>45.847642265106948</c:v>
                </c:pt>
                <c:pt idx="24">
                  <c:v>47.085393351706024</c:v>
                </c:pt>
                <c:pt idx="25">
                  <c:v>47.076842044945579</c:v>
                </c:pt>
                <c:pt idx="26">
                  <c:v>49.532120779110286</c:v>
                </c:pt>
                <c:pt idx="27">
                  <c:v>49.901369202962002</c:v>
                </c:pt>
                <c:pt idx="28">
                  <c:v>50.814912401514299</c:v>
                </c:pt>
                <c:pt idx="29">
                  <c:v>51.90617128151402</c:v>
                </c:pt>
                <c:pt idx="30">
                  <c:v>53.139964520573052</c:v>
                </c:pt>
                <c:pt idx="31">
                  <c:v>53.966395825275235</c:v>
                </c:pt>
                <c:pt idx="32">
                  <c:v>56.349426131105048</c:v>
                </c:pt>
                <c:pt idx="33">
                  <c:v>57.407854428687799</c:v>
                </c:pt>
                <c:pt idx="34">
                  <c:v>58.62662157307215</c:v>
                </c:pt>
                <c:pt idx="35">
                  <c:v>60.6794767638834</c:v>
                </c:pt>
                <c:pt idx="36">
                  <c:v>63.666031279255833</c:v>
                </c:pt>
                <c:pt idx="37">
                  <c:v>63.946988806084818</c:v>
                </c:pt>
                <c:pt idx="38">
                  <c:v>65.180102593068284</c:v>
                </c:pt>
                <c:pt idx="39">
                  <c:v>65.447016731401092</c:v>
                </c:pt>
                <c:pt idx="40">
                  <c:v>66.259697965929902</c:v>
                </c:pt>
                <c:pt idx="41">
                  <c:v>71.107524991812042</c:v>
                </c:pt>
                <c:pt idx="42">
                  <c:v>73.594304546127034</c:v>
                </c:pt>
                <c:pt idx="43">
                  <c:v>73.79978733198044</c:v>
                </c:pt>
                <c:pt idx="44">
                  <c:v>76.091147517087578</c:v>
                </c:pt>
                <c:pt idx="45">
                  <c:v>78.264802220273666</c:v>
                </c:pt>
                <c:pt idx="46">
                  <c:v>77.848414907377744</c:v>
                </c:pt>
                <c:pt idx="47">
                  <c:v>82.58520279144048</c:v>
                </c:pt>
                <c:pt idx="48">
                  <c:v>83.264632636624128</c:v>
                </c:pt>
                <c:pt idx="49">
                  <c:v>85.579609780895126</c:v>
                </c:pt>
                <c:pt idx="50">
                  <c:v>90.05967112160215</c:v>
                </c:pt>
                <c:pt idx="51">
                  <c:v>96.450483168722272</c:v>
                </c:pt>
                <c:pt idx="52">
                  <c:v>82.201004148211496</c:v>
                </c:pt>
                <c:pt idx="53">
                  <c:v>89.453889646193403</c:v>
                </c:pt>
                <c:pt idx="54">
                  <c:v>90.58082404224173</c:v>
                </c:pt>
                <c:pt idx="55">
                  <c:v>93.348585593211908</c:v>
                </c:pt>
                <c:pt idx="56">
                  <c:v>94.428980648586318</c:v>
                </c:pt>
                <c:pt idx="57">
                  <c:v>95.910586950194698</c:v>
                </c:pt>
                <c:pt idx="58">
                  <c:v>97.967436495585687</c:v>
                </c:pt>
                <c:pt idx="59">
                  <c:v>98.310674954971731</c:v>
                </c:pt>
                <c:pt idx="60">
                  <c:v>100.01536424744573</c:v>
                </c:pt>
                <c:pt idx="61">
                  <c:v>98.587023673398988</c:v>
                </c:pt>
                <c:pt idx="62">
                  <c:v>99.265647774335264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98.013829149399527</c:v>
                </c:pt>
                <c:pt idx="69">
                  <c:v>97.087638334020369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</c:numCache>
            </c:numRef>
          </c:val>
        </c:ser>
        <c:ser>
          <c:idx val="1"/>
          <c:order val="2"/>
          <c:tx>
            <c:strRef>
              <c:f>'SCENARIJ-II'!$D$273</c:f>
              <c:strCache>
                <c:ptCount val="1"/>
                <c:pt idx="0">
                  <c:v>Participacija pri prvem obisku</c:v>
                </c:pt>
              </c:strCache>
            </c:strRef>
          </c:tx>
          <c:spPr>
            <a:solidFill>
              <a:srgbClr val="FB89E8"/>
            </a:solidFill>
            <a:ln w="25400">
              <a:noFill/>
            </a:ln>
          </c:spPr>
          <c:cat>
            <c:strRef>
              <c:f>'SCENARIJ-II'!$A$274:$A$349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'SCENARIJ-II'!$D$275:$D$349</c:f>
              <c:numCache>
                <c:formatCode>#,##0.0</c:formatCode>
                <c:ptCount val="75"/>
                <c:pt idx="0">
                  <c:v>3.9691788239341122E-3</c:v>
                </c:pt>
                <c:pt idx="1">
                  <c:v>2.5294470410800012E-2</c:v>
                </c:pt>
                <c:pt idx="2">
                  <c:v>9.1862101099793828E-2</c:v>
                </c:pt>
                <c:pt idx="3">
                  <c:v>0.62739591015338392</c:v>
                </c:pt>
                <c:pt idx="4">
                  <c:v>1.4838695240569959</c:v>
                </c:pt>
                <c:pt idx="5">
                  <c:v>2.7581999426987442</c:v>
                </c:pt>
                <c:pt idx="6">
                  <c:v>3.9984008496475152</c:v>
                </c:pt>
                <c:pt idx="7">
                  <c:v>5.2545123295799669</c:v>
                </c:pt>
                <c:pt idx="8">
                  <c:v>6.2581915130713117</c:v>
                </c:pt>
                <c:pt idx="9">
                  <c:v>7.4473882126837196</c:v>
                </c:pt>
                <c:pt idx="10">
                  <c:v>9.2212506866147486</c:v>
                </c:pt>
                <c:pt idx="11">
                  <c:v>11.159321195199038</c:v>
                </c:pt>
                <c:pt idx="12">
                  <c:v>11.291628420615952</c:v>
                </c:pt>
                <c:pt idx="13">
                  <c:v>11.82930367903867</c:v>
                </c:pt>
                <c:pt idx="14">
                  <c:v>12.445414643575306</c:v>
                </c:pt>
                <c:pt idx="15">
                  <c:v>12.551502978769548</c:v>
                </c:pt>
                <c:pt idx="16">
                  <c:v>12.640115427390446</c:v>
                </c:pt>
                <c:pt idx="17">
                  <c:v>12.768929232739659</c:v>
                </c:pt>
                <c:pt idx="18">
                  <c:v>13.371869356901756</c:v>
                </c:pt>
                <c:pt idx="19">
                  <c:v>13.164520762622168</c:v>
                </c:pt>
                <c:pt idx="20">
                  <c:v>13.610060195181021</c:v>
                </c:pt>
                <c:pt idx="21">
                  <c:v>13.332004921966584</c:v>
                </c:pt>
                <c:pt idx="22">
                  <c:v>13.880612300810142</c:v>
                </c:pt>
                <c:pt idx="23">
                  <c:v>14.31361541302747</c:v>
                </c:pt>
                <c:pt idx="24">
                  <c:v>14.69545964019435</c:v>
                </c:pt>
                <c:pt idx="25">
                  <c:v>14.772644030486312</c:v>
                </c:pt>
                <c:pt idx="26">
                  <c:v>14.994830227179326</c:v>
                </c:pt>
                <c:pt idx="27">
                  <c:v>15.715680804058657</c:v>
                </c:pt>
                <c:pt idx="28">
                  <c:v>16.473548988940973</c:v>
                </c:pt>
                <c:pt idx="29">
                  <c:v>17.110522207207588</c:v>
                </c:pt>
                <c:pt idx="30">
                  <c:v>17.776959959243825</c:v>
                </c:pt>
                <c:pt idx="31">
                  <c:v>18.551800193033934</c:v>
                </c:pt>
                <c:pt idx="32">
                  <c:v>19.263708547674462</c:v>
                </c:pt>
                <c:pt idx="33">
                  <c:v>20.498760719544627</c:v>
                </c:pt>
                <c:pt idx="34">
                  <c:v>21.685837164813435</c:v>
                </c:pt>
                <c:pt idx="35">
                  <c:v>23.30568670247802</c:v>
                </c:pt>
                <c:pt idx="36">
                  <c:v>24.499629181255212</c:v>
                </c:pt>
                <c:pt idx="37">
                  <c:v>24.735206563204628</c:v>
                </c:pt>
                <c:pt idx="38">
                  <c:v>26.788205753034187</c:v>
                </c:pt>
                <c:pt idx="39">
                  <c:v>27.282767819329528</c:v>
                </c:pt>
                <c:pt idx="40">
                  <c:v>27.916410811926923</c:v>
                </c:pt>
                <c:pt idx="41">
                  <c:v>29.321834008680629</c:v>
                </c:pt>
                <c:pt idx="42">
                  <c:v>30.12785492670757</c:v>
                </c:pt>
                <c:pt idx="43">
                  <c:v>30.483480913531178</c:v>
                </c:pt>
                <c:pt idx="44">
                  <c:v>31.163221307986504</c:v>
                </c:pt>
                <c:pt idx="45">
                  <c:v>32.754732051564126</c:v>
                </c:pt>
                <c:pt idx="46">
                  <c:v>32.67230732064948</c:v>
                </c:pt>
                <c:pt idx="47">
                  <c:v>34.799040030334965</c:v>
                </c:pt>
                <c:pt idx="48">
                  <c:v>36.192186540250169</c:v>
                </c:pt>
                <c:pt idx="49">
                  <c:v>37.855733711814807</c:v>
                </c:pt>
                <c:pt idx="50">
                  <c:v>41.07289716919292</c:v>
                </c:pt>
                <c:pt idx="51">
                  <c:v>44.438646581426845</c:v>
                </c:pt>
                <c:pt idx="52">
                  <c:v>41.466959538665051</c:v>
                </c:pt>
                <c:pt idx="53">
                  <c:v>44.638689602951686</c:v>
                </c:pt>
                <c:pt idx="54">
                  <c:v>45.397310215881113</c:v>
                </c:pt>
                <c:pt idx="55">
                  <c:v>46.517479359497237</c:v>
                </c:pt>
                <c:pt idx="56">
                  <c:v>48.485578512632074</c:v>
                </c:pt>
                <c:pt idx="57">
                  <c:v>50.131555808842577</c:v>
                </c:pt>
                <c:pt idx="58">
                  <c:v>53.048926500916906</c:v>
                </c:pt>
                <c:pt idx="59">
                  <c:v>55.711360537829258</c:v>
                </c:pt>
                <c:pt idx="60">
                  <c:v>58.298921447480012</c:v>
                </c:pt>
                <c:pt idx="61">
                  <c:v>59.277066090440826</c:v>
                </c:pt>
                <c:pt idx="62">
                  <c:v>61.565684465486186</c:v>
                </c:pt>
                <c:pt idx="63">
                  <c:v>66.104610680250261</c:v>
                </c:pt>
                <c:pt idx="64">
                  <c:v>66.72196896322076</c:v>
                </c:pt>
                <c:pt idx="65">
                  <c:v>70.916752779869412</c:v>
                </c:pt>
                <c:pt idx="66">
                  <c:v>72.930621607585792</c:v>
                </c:pt>
                <c:pt idx="67">
                  <c:v>72.040087844965541</c:v>
                </c:pt>
                <c:pt idx="68">
                  <c:v>71.326080312993071</c:v>
                </c:pt>
                <c:pt idx="69">
                  <c:v>69.297481124562879</c:v>
                </c:pt>
                <c:pt idx="70">
                  <c:v>76.958985974209853</c:v>
                </c:pt>
                <c:pt idx="71">
                  <c:v>73.880046669663869</c:v>
                </c:pt>
                <c:pt idx="72">
                  <c:v>71.344167688130426</c:v>
                </c:pt>
                <c:pt idx="73">
                  <c:v>88.442672163602509</c:v>
                </c:pt>
                <c:pt idx="74">
                  <c:v>96.654313242703552</c:v>
                </c:pt>
              </c:numCache>
            </c:numRef>
          </c:val>
        </c:ser>
        <c:ser>
          <c:idx val="2"/>
          <c:order val="3"/>
          <c:tx>
            <c:strRef>
              <c:f>'SCENARIJ-II'!$E$273</c:f>
              <c:strCache>
                <c:ptCount val="1"/>
                <c:pt idx="0">
                  <c:v>Participacija pri receptu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25400">
              <a:noFill/>
            </a:ln>
          </c:spPr>
          <c:cat>
            <c:strRef>
              <c:f>'SCENARIJ-II'!$A$274:$A$349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'SCENARIJ-II'!$E$275:$E$349</c:f>
              <c:numCache>
                <c:formatCode>#,##0.0</c:formatCode>
                <c:ptCount val="75"/>
                <c:pt idx="0">
                  <c:v>2.9768841179505845E-4</c:v>
                </c:pt>
                <c:pt idx="1">
                  <c:v>1.4925926678284766E-3</c:v>
                </c:pt>
                <c:pt idx="2">
                  <c:v>1.0056482646714281E-2</c:v>
                </c:pt>
                <c:pt idx="3">
                  <c:v>6.3769644002156803E-2</c:v>
                </c:pt>
                <c:pt idx="4">
                  <c:v>0.1480228126451949</c:v>
                </c:pt>
                <c:pt idx="5">
                  <c:v>0.26323665711549227</c:v>
                </c:pt>
                <c:pt idx="6">
                  <c:v>0.38190638084808753</c:v>
                </c:pt>
                <c:pt idx="7">
                  <c:v>0.49201342722431063</c:v>
                </c:pt>
                <c:pt idx="8">
                  <c:v>0.61390468963923961</c:v>
                </c:pt>
                <c:pt idx="9">
                  <c:v>0.74521412868530112</c:v>
                </c:pt>
                <c:pt idx="10">
                  <c:v>0.96589552764786868</c:v>
                </c:pt>
                <c:pt idx="11">
                  <c:v>1.1439490825867726</c:v>
                </c:pt>
                <c:pt idx="12">
                  <c:v>1.2013744692229078</c:v>
                </c:pt>
                <c:pt idx="13">
                  <c:v>1.2823892876656808</c:v>
                </c:pt>
                <c:pt idx="14">
                  <c:v>1.3618226378213678</c:v>
                </c:pt>
                <c:pt idx="15">
                  <c:v>1.4109571968644832</c:v>
                </c:pt>
                <c:pt idx="16">
                  <c:v>1.5040376934379318</c:v>
                </c:pt>
                <c:pt idx="17">
                  <c:v>1.5446220565866113</c:v>
                </c:pt>
                <c:pt idx="18">
                  <c:v>1.6469989891526811</c:v>
                </c:pt>
                <c:pt idx="19">
                  <c:v>1.6877408137502821</c:v>
                </c:pt>
                <c:pt idx="20">
                  <c:v>1.7787428757688111</c:v>
                </c:pt>
                <c:pt idx="21">
                  <c:v>1.828364899082459</c:v>
                </c:pt>
                <c:pt idx="22">
                  <c:v>1.9044047650575726</c:v>
                </c:pt>
                <c:pt idx="23">
                  <c:v>2.0170596797974625</c:v>
                </c:pt>
                <c:pt idx="24">
                  <c:v>2.2094371404332285</c:v>
                </c:pt>
                <c:pt idx="25">
                  <c:v>2.1856433847795187</c:v>
                </c:pt>
                <c:pt idx="26">
                  <c:v>2.3659936491402869</c:v>
                </c:pt>
                <c:pt idx="27">
                  <c:v>2.6019282989457282</c:v>
                </c:pt>
                <c:pt idx="28">
                  <c:v>2.7812873690830613</c:v>
                </c:pt>
                <c:pt idx="29">
                  <c:v>2.9606292049608838</c:v>
                </c:pt>
                <c:pt idx="30">
                  <c:v>3.2322619324956237</c:v>
                </c:pt>
                <c:pt idx="31">
                  <c:v>3.4751714227709649</c:v>
                </c:pt>
                <c:pt idx="32">
                  <c:v>3.8128250675777267</c:v>
                </c:pt>
                <c:pt idx="33">
                  <c:v>4.1481207093430177</c:v>
                </c:pt>
                <c:pt idx="34">
                  <c:v>4.5390539549247899</c:v>
                </c:pt>
                <c:pt idx="35">
                  <c:v>4.9982963705484096</c:v>
                </c:pt>
                <c:pt idx="36">
                  <c:v>5.3875102758040265</c:v>
                </c:pt>
                <c:pt idx="37">
                  <c:v>5.7112335756781913</c:v>
                </c:pt>
                <c:pt idx="38">
                  <c:v>6.5693232487833324</c:v>
                </c:pt>
                <c:pt idx="39">
                  <c:v>6.6323569782422265</c:v>
                </c:pt>
                <c:pt idx="40">
                  <c:v>7.2347146576038055</c:v>
                </c:pt>
                <c:pt idx="41">
                  <c:v>7.9470861797336072</c:v>
                </c:pt>
                <c:pt idx="42">
                  <c:v>8.5869494721879747</c:v>
                </c:pt>
                <c:pt idx="43">
                  <c:v>8.997350383973048</c:v>
                </c:pt>
                <c:pt idx="44">
                  <c:v>9.6325280595538381</c:v>
                </c:pt>
                <c:pt idx="45">
                  <c:v>10.204656057326476</c:v>
                </c:pt>
                <c:pt idx="46">
                  <c:v>10.706244716289326</c:v>
                </c:pt>
                <c:pt idx="47">
                  <c:v>11.488982796399544</c:v>
                </c:pt>
                <c:pt idx="48">
                  <c:v>12.099305700030817</c:v>
                </c:pt>
                <c:pt idx="49">
                  <c:v>12.789756913930734</c:v>
                </c:pt>
                <c:pt idx="50">
                  <c:v>13.984117347568089</c:v>
                </c:pt>
                <c:pt idx="51">
                  <c:v>15.527509022822986</c:v>
                </c:pt>
                <c:pt idx="52">
                  <c:v>13.992693739398709</c:v>
                </c:pt>
                <c:pt idx="53">
                  <c:v>15.351461805181804</c:v>
                </c:pt>
                <c:pt idx="54">
                  <c:v>15.899535397857507</c:v>
                </c:pt>
                <c:pt idx="55">
                  <c:v>16.627046553013976</c:v>
                </c:pt>
                <c:pt idx="56">
                  <c:v>17.052669358930466</c:v>
                </c:pt>
                <c:pt idx="57">
                  <c:v>17.888758482667779</c:v>
                </c:pt>
                <c:pt idx="58">
                  <c:v>18.65851873156581</c:v>
                </c:pt>
                <c:pt idx="59">
                  <c:v>19.14676574324773</c:v>
                </c:pt>
                <c:pt idx="60">
                  <c:v>19.796855515856244</c:v>
                </c:pt>
                <c:pt idx="61">
                  <c:v>20.318861930540148</c:v>
                </c:pt>
                <c:pt idx="62">
                  <c:v>20.905773864021359</c:v>
                </c:pt>
                <c:pt idx="63">
                  <c:v>22.094449902024948</c:v>
                </c:pt>
                <c:pt idx="64">
                  <c:v>21.767480418472733</c:v>
                </c:pt>
                <c:pt idx="65">
                  <c:v>22.829311443859115</c:v>
                </c:pt>
                <c:pt idx="66">
                  <c:v>22.678881159563332</c:v>
                </c:pt>
                <c:pt idx="67">
                  <c:v>22.988979656952626</c:v>
                </c:pt>
                <c:pt idx="68">
                  <c:v>22.538951349142337</c:v>
                </c:pt>
                <c:pt idx="69">
                  <c:v>22.456907889238362</c:v>
                </c:pt>
                <c:pt idx="70">
                  <c:v>25.180370634634929</c:v>
                </c:pt>
                <c:pt idx="71">
                  <c:v>23.345322930527033</c:v>
                </c:pt>
                <c:pt idx="72">
                  <c:v>23.850411731097775</c:v>
                </c:pt>
                <c:pt idx="73">
                  <c:v>26.452378911068887</c:v>
                </c:pt>
                <c:pt idx="74">
                  <c:v>27.198552441493288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931840"/>
        <c:axId val="372925960"/>
      </c:areaChart>
      <c:catAx>
        <c:axId val="372931840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crossAx val="372925960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92596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37293184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3936966648802421"/>
          <c:y val="5.0396447178383937E-2"/>
          <c:w val="0.38023169021680508"/>
          <c:h val="0.2760351189049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157894736842107E-2"/>
          <c:y val="6.6666798190495161E-2"/>
          <c:w val="0.81842105263159293"/>
          <c:h val="0.8000015782859419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  <a:ln w="3175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4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6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7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8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9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10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11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12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13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14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15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16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17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18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19"/>
            <c:invertIfNegative val="0"/>
            <c:bubble3D val="0"/>
            <c:spPr>
              <a:solidFill>
                <a:srgbClr val="3366FF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20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21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22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23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24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25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26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27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28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29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30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31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32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33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34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35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36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37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38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39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40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41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42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43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44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45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46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47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48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49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50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51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52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53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54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55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56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57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58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59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60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61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62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63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64"/>
            <c:invertIfNegative val="0"/>
            <c:bubble3D val="0"/>
            <c:spPr>
              <a:solidFill>
                <a:srgbClr val="00FF0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65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66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67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68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69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70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71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72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73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74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75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76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77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78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79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80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81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82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83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84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85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86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87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88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89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90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91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92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93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94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95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96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97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98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99"/>
            <c:invertIfNegative val="0"/>
            <c:bubble3D val="0"/>
            <c:spPr>
              <a:solidFill>
                <a:srgbClr val="C0C0C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dPt>
            <c:idx val="100"/>
            <c:invertIfNegative val="0"/>
            <c:bubble3D val="0"/>
            <c:spPr>
              <a:solidFill>
                <a:srgbClr val="808080"/>
              </a:solidFill>
              <a:ln w="3175">
                <a:solidFill>
                  <a:srgbClr val="000000"/>
                </a:solidFill>
                <a:prstDash val="solid"/>
              </a:ln>
            </c:spPr>
          </c:dPt>
          <c:cat>
            <c:strRef>
              <c:f>'C:\PROGRAM\microageing\_helpers\[DM73.xlsm]Podatki za piramido'!$A$3:$A$103</c:f>
              <c:strCache>
                <c:ptCount val="101"/>
                <c:pt idx="0">
                  <c:v>   0</c:v>
                </c:pt>
                <c:pt idx="1">
                  <c:v>   1</c:v>
                </c:pt>
                <c:pt idx="2">
                  <c:v>   2</c:v>
                </c:pt>
                <c:pt idx="3">
                  <c:v>   3</c:v>
                </c:pt>
                <c:pt idx="4">
                  <c:v>   4</c:v>
                </c:pt>
                <c:pt idx="5">
                  <c:v>   5</c:v>
                </c:pt>
                <c:pt idx="6">
                  <c:v>   6</c:v>
                </c:pt>
                <c:pt idx="7">
                  <c:v>   7</c:v>
                </c:pt>
                <c:pt idx="8">
                  <c:v>   8</c:v>
                </c:pt>
                <c:pt idx="9">
                  <c:v>   9</c:v>
                </c:pt>
                <c:pt idx="10">
                  <c:v>  10</c:v>
                </c:pt>
                <c:pt idx="11">
                  <c:v>  11</c:v>
                </c:pt>
                <c:pt idx="12">
                  <c:v>  12</c:v>
                </c:pt>
                <c:pt idx="13">
                  <c:v>  13</c:v>
                </c:pt>
                <c:pt idx="14">
                  <c:v>  14</c:v>
                </c:pt>
                <c:pt idx="15">
                  <c:v>  15</c:v>
                </c:pt>
                <c:pt idx="16">
                  <c:v>  16</c:v>
                </c:pt>
                <c:pt idx="17">
                  <c:v>  17</c:v>
                </c:pt>
                <c:pt idx="18">
                  <c:v>  18</c:v>
                </c:pt>
                <c:pt idx="19">
                  <c:v>  19</c:v>
                </c:pt>
                <c:pt idx="20">
                  <c:v>  20</c:v>
                </c:pt>
                <c:pt idx="21">
                  <c:v>  21</c:v>
                </c:pt>
                <c:pt idx="22">
                  <c:v>  22</c:v>
                </c:pt>
                <c:pt idx="23">
                  <c:v>  23</c:v>
                </c:pt>
                <c:pt idx="24">
                  <c:v>  24</c:v>
                </c:pt>
                <c:pt idx="25">
                  <c:v>  25</c:v>
                </c:pt>
                <c:pt idx="26">
                  <c:v>  26</c:v>
                </c:pt>
                <c:pt idx="27">
                  <c:v>  27</c:v>
                </c:pt>
                <c:pt idx="28">
                  <c:v>  28</c:v>
                </c:pt>
                <c:pt idx="29">
                  <c:v>  29</c:v>
                </c:pt>
                <c:pt idx="30">
                  <c:v>  30</c:v>
                </c:pt>
                <c:pt idx="31">
                  <c:v>  31</c:v>
                </c:pt>
                <c:pt idx="32">
                  <c:v>  32</c:v>
                </c:pt>
                <c:pt idx="33">
                  <c:v>  33</c:v>
                </c:pt>
                <c:pt idx="34">
                  <c:v>  34</c:v>
                </c:pt>
                <c:pt idx="35">
                  <c:v>  35</c:v>
                </c:pt>
                <c:pt idx="36">
                  <c:v>  36</c:v>
                </c:pt>
                <c:pt idx="37">
                  <c:v>  37</c:v>
                </c:pt>
                <c:pt idx="38">
                  <c:v>  38</c:v>
                </c:pt>
                <c:pt idx="39">
                  <c:v>  39</c:v>
                </c:pt>
                <c:pt idx="40">
                  <c:v>  40</c:v>
                </c:pt>
                <c:pt idx="41">
                  <c:v>  41</c:v>
                </c:pt>
                <c:pt idx="42">
                  <c:v>  42</c:v>
                </c:pt>
                <c:pt idx="43">
                  <c:v>  43</c:v>
                </c:pt>
                <c:pt idx="44">
                  <c:v>  44</c:v>
                </c:pt>
                <c:pt idx="45">
                  <c:v>  45</c:v>
                </c:pt>
                <c:pt idx="46">
                  <c:v>  46</c:v>
                </c:pt>
                <c:pt idx="47">
                  <c:v>  47</c:v>
                </c:pt>
                <c:pt idx="48">
                  <c:v>  48</c:v>
                </c:pt>
                <c:pt idx="49">
                  <c:v>  49</c:v>
                </c:pt>
                <c:pt idx="50">
                  <c:v>  50</c:v>
                </c:pt>
                <c:pt idx="51">
                  <c:v>  51</c:v>
                </c:pt>
                <c:pt idx="52">
                  <c:v>  52</c:v>
                </c:pt>
                <c:pt idx="53">
                  <c:v>  53</c:v>
                </c:pt>
                <c:pt idx="54">
                  <c:v>  54</c:v>
                </c:pt>
                <c:pt idx="55">
                  <c:v>  55</c:v>
                </c:pt>
                <c:pt idx="56">
                  <c:v>  56</c:v>
                </c:pt>
                <c:pt idx="57">
                  <c:v>  57</c:v>
                </c:pt>
                <c:pt idx="58">
                  <c:v>  58</c:v>
                </c:pt>
                <c:pt idx="59">
                  <c:v>  59</c:v>
                </c:pt>
                <c:pt idx="60">
                  <c:v>  60</c:v>
                </c:pt>
                <c:pt idx="61">
                  <c:v>  61</c:v>
                </c:pt>
                <c:pt idx="62">
                  <c:v>  62</c:v>
                </c:pt>
                <c:pt idx="63">
                  <c:v>  63</c:v>
                </c:pt>
                <c:pt idx="64">
                  <c:v>  64</c:v>
                </c:pt>
                <c:pt idx="65">
                  <c:v>  65</c:v>
                </c:pt>
                <c:pt idx="66">
                  <c:v>  66</c:v>
                </c:pt>
                <c:pt idx="67">
                  <c:v>  67</c:v>
                </c:pt>
                <c:pt idx="68">
                  <c:v>  68</c:v>
                </c:pt>
                <c:pt idx="69">
                  <c:v>  69</c:v>
                </c:pt>
                <c:pt idx="70">
                  <c:v>  70</c:v>
                </c:pt>
                <c:pt idx="71">
                  <c:v>  71</c:v>
                </c:pt>
                <c:pt idx="72">
                  <c:v>  72</c:v>
                </c:pt>
                <c:pt idx="73">
                  <c:v>  73</c:v>
                </c:pt>
                <c:pt idx="74">
                  <c:v>  74</c:v>
                </c:pt>
                <c:pt idx="75">
                  <c:v>  75</c:v>
                </c:pt>
                <c:pt idx="76">
                  <c:v>  76</c:v>
                </c:pt>
                <c:pt idx="77">
                  <c:v>  77</c:v>
                </c:pt>
                <c:pt idx="78">
                  <c:v>  78</c:v>
                </c:pt>
                <c:pt idx="79">
                  <c:v>  79</c:v>
                </c:pt>
                <c:pt idx="80">
                  <c:v>  80</c:v>
                </c:pt>
                <c:pt idx="81">
                  <c:v>  81</c:v>
                </c:pt>
                <c:pt idx="82">
                  <c:v>  82</c:v>
                </c:pt>
                <c:pt idx="83">
                  <c:v>  83</c:v>
                </c:pt>
                <c:pt idx="84">
                  <c:v>  84</c:v>
                </c:pt>
                <c:pt idx="85">
                  <c:v>  85</c:v>
                </c:pt>
                <c:pt idx="86">
                  <c:v>  86</c:v>
                </c:pt>
                <c:pt idx="87">
                  <c:v>  87</c:v>
                </c:pt>
                <c:pt idx="88">
                  <c:v>  88</c:v>
                </c:pt>
                <c:pt idx="89">
                  <c:v>  89</c:v>
                </c:pt>
                <c:pt idx="90">
                  <c:v>  90</c:v>
                </c:pt>
                <c:pt idx="91">
                  <c:v>  91</c:v>
                </c:pt>
                <c:pt idx="92">
                  <c:v>  92</c:v>
                </c:pt>
                <c:pt idx="93">
                  <c:v>  93</c:v>
                </c:pt>
                <c:pt idx="94">
                  <c:v>  94</c:v>
                </c:pt>
                <c:pt idx="95">
                  <c:v>  95</c:v>
                </c:pt>
                <c:pt idx="96">
                  <c:v>  96</c:v>
                </c:pt>
                <c:pt idx="97">
                  <c:v>  97</c:v>
                </c:pt>
                <c:pt idx="98">
                  <c:v>  98</c:v>
                </c:pt>
                <c:pt idx="99">
                  <c:v>  99</c:v>
                </c:pt>
                <c:pt idx="100">
                  <c:v>100+</c:v>
                </c:pt>
              </c:strCache>
            </c:strRef>
          </c:cat>
          <c:val>
            <c:numRef>
              <c:f>[Zvezek3]RezDemogr01!$B$135:$B$235</c:f>
              <c:numCache>
                <c:formatCode>General</c:formatCode>
                <c:ptCount val="101"/>
                <c:pt idx="0">
                  <c:v>11.286399710731938</c:v>
                </c:pt>
                <c:pt idx="1">
                  <c:v>11.339601704375385</c:v>
                </c:pt>
                <c:pt idx="2">
                  <c:v>11.364780593411156</c:v>
                </c:pt>
                <c:pt idx="3">
                  <c:v>11.40446034062802</c:v>
                </c:pt>
                <c:pt idx="4">
                  <c:v>10.535530121977606</c:v>
                </c:pt>
                <c:pt idx="5">
                  <c:v>10.107373143878226</c:v>
                </c:pt>
                <c:pt idx="6">
                  <c:v>9.6303918027081199</c:v>
                </c:pt>
                <c:pt idx="7">
                  <c:v>9.3645943653027164</c:v>
                </c:pt>
                <c:pt idx="8">
                  <c:v>9.1710258036152457</c:v>
                </c:pt>
                <c:pt idx="9">
                  <c:v>9.3665885875871755</c:v>
                </c:pt>
                <c:pt idx="10">
                  <c:v>9.4223952204609205</c:v>
                </c:pt>
                <c:pt idx="11">
                  <c:v>9.7362958554601686</c:v>
                </c:pt>
                <c:pt idx="12">
                  <c:v>9.2945972704031892</c:v>
                </c:pt>
                <c:pt idx="13">
                  <c:v>9.5447682318874474</c:v>
                </c:pt>
                <c:pt idx="14">
                  <c:v>9.6131788395223001</c:v>
                </c:pt>
                <c:pt idx="15">
                  <c:v>10.056853691838256</c:v>
                </c:pt>
                <c:pt idx="16">
                  <c:v>10.004835301026256</c:v>
                </c:pt>
                <c:pt idx="17">
                  <c:v>10.257791138371449</c:v>
                </c:pt>
                <c:pt idx="18">
                  <c:v>10.557937242934672</c:v>
                </c:pt>
                <c:pt idx="19">
                  <c:v>10.838170074578848</c:v>
                </c:pt>
                <c:pt idx="20">
                  <c:v>11.67890983398182</c:v>
                </c:pt>
                <c:pt idx="21">
                  <c:v>12.094388945733968</c:v>
                </c:pt>
                <c:pt idx="22">
                  <c:v>13.008257999281907</c:v>
                </c:pt>
                <c:pt idx="23">
                  <c:v>14.335927819538426</c:v>
                </c:pt>
                <c:pt idx="24">
                  <c:v>14.54184231102812</c:v>
                </c:pt>
                <c:pt idx="25">
                  <c:v>14.415295760074944</c:v>
                </c:pt>
                <c:pt idx="26">
                  <c:v>14.991143971059531</c:v>
                </c:pt>
                <c:pt idx="27">
                  <c:v>15.158880247595386</c:v>
                </c:pt>
                <c:pt idx="28">
                  <c:v>15.532713705328378</c:v>
                </c:pt>
                <c:pt idx="29">
                  <c:v>16.15902762121193</c:v>
                </c:pt>
                <c:pt idx="30">
                  <c:v>16.879463762118807</c:v>
                </c:pt>
                <c:pt idx="31">
                  <c:v>16.774876086200951</c:v>
                </c:pt>
                <c:pt idx="32">
                  <c:v>17.303313820883474</c:v>
                </c:pt>
                <c:pt idx="33">
                  <c:v>17.205777415774726</c:v>
                </c:pt>
                <c:pt idx="34">
                  <c:v>16.75017507668521</c:v>
                </c:pt>
                <c:pt idx="35">
                  <c:v>16.865751023326172</c:v>
                </c:pt>
                <c:pt idx="36">
                  <c:v>16.345247403850454</c:v>
                </c:pt>
                <c:pt idx="37">
                  <c:v>16.195434915333706</c:v>
                </c:pt>
                <c:pt idx="38">
                  <c:v>16.036135084262927</c:v>
                </c:pt>
                <c:pt idx="39">
                  <c:v>15.964005804003889</c:v>
                </c:pt>
                <c:pt idx="40">
                  <c:v>15.602115143207444</c:v>
                </c:pt>
                <c:pt idx="41">
                  <c:v>14.756354137251364</c:v>
                </c:pt>
                <c:pt idx="42">
                  <c:v>15.316772185398531</c:v>
                </c:pt>
                <c:pt idx="43">
                  <c:v>15.693568688570368</c:v>
                </c:pt>
                <c:pt idx="44">
                  <c:v>15.707740676968276</c:v>
                </c:pt>
                <c:pt idx="45">
                  <c:v>16.641794842562089</c:v>
                </c:pt>
                <c:pt idx="46">
                  <c:v>16.376782025883777</c:v>
                </c:pt>
                <c:pt idx="47">
                  <c:v>15.923046029121124</c:v>
                </c:pt>
                <c:pt idx="48">
                  <c:v>16.006514295068829</c:v>
                </c:pt>
                <c:pt idx="49">
                  <c:v>16.09918494701629</c:v>
                </c:pt>
                <c:pt idx="50">
                  <c:v>15.987821466124968</c:v>
                </c:pt>
                <c:pt idx="51">
                  <c:v>15.501623811264952</c:v>
                </c:pt>
                <c:pt idx="52">
                  <c:v>15.628761459027441</c:v>
                </c:pt>
                <c:pt idx="53">
                  <c:v>15.488109942929325</c:v>
                </c:pt>
                <c:pt idx="54">
                  <c:v>15.39539556117597</c:v>
                </c:pt>
                <c:pt idx="55">
                  <c:v>16.283706706418474</c:v>
                </c:pt>
                <c:pt idx="56">
                  <c:v>16.00655877459279</c:v>
                </c:pt>
                <c:pt idx="57">
                  <c:v>15.494218139181301</c:v>
                </c:pt>
                <c:pt idx="58">
                  <c:v>15.757217049899548</c:v>
                </c:pt>
                <c:pt idx="59">
                  <c:v>15.208386902183705</c:v>
                </c:pt>
                <c:pt idx="60">
                  <c:v>14.132225523821781</c:v>
                </c:pt>
                <c:pt idx="61">
                  <c:v>14.362640211027824</c:v>
                </c:pt>
                <c:pt idx="62">
                  <c:v>12.85320178958465</c:v>
                </c:pt>
                <c:pt idx="63">
                  <c:v>11.865047796872824</c:v>
                </c:pt>
                <c:pt idx="64">
                  <c:v>11.319454479142356</c:v>
                </c:pt>
                <c:pt idx="65">
                  <c:v>9.8566351908435248</c:v>
                </c:pt>
                <c:pt idx="66">
                  <c:v>7.2085396129317951</c:v>
                </c:pt>
                <c:pt idx="67">
                  <c:v>8.6528253947887208</c:v>
                </c:pt>
                <c:pt idx="68">
                  <c:v>9.282366222052099</c:v>
                </c:pt>
                <c:pt idx="69">
                  <c:v>9.1055079151201248</c:v>
                </c:pt>
                <c:pt idx="70">
                  <c:v>8.5590923357000648</c:v>
                </c:pt>
                <c:pt idx="71">
                  <c:v>8.3328160809153502</c:v>
                </c:pt>
                <c:pt idx="72">
                  <c:v>7.8445311201611885</c:v>
                </c:pt>
                <c:pt idx="73">
                  <c:v>7.238614447222159</c:v>
                </c:pt>
                <c:pt idx="74">
                  <c:v>6.8769837871170338</c:v>
                </c:pt>
                <c:pt idx="75">
                  <c:v>6.7651206541383306</c:v>
                </c:pt>
                <c:pt idx="76">
                  <c:v>6.1951972702590652</c:v>
                </c:pt>
                <c:pt idx="77">
                  <c:v>5.6123555261326983</c:v>
                </c:pt>
                <c:pt idx="78">
                  <c:v>5.1650787926352475</c:v>
                </c:pt>
                <c:pt idx="79">
                  <c:v>4.8836419000355784</c:v>
                </c:pt>
                <c:pt idx="80">
                  <c:v>4.3662184058370119</c:v>
                </c:pt>
                <c:pt idx="81">
                  <c:v>4.2608299556790943</c:v>
                </c:pt>
                <c:pt idx="82">
                  <c:v>3.4187271866372582</c:v>
                </c:pt>
                <c:pt idx="83">
                  <c:v>2.9615633828859402</c:v>
                </c:pt>
                <c:pt idx="84">
                  <c:v>2.4951233750184407</c:v>
                </c:pt>
                <c:pt idx="85">
                  <c:v>1.8689206978536126</c:v>
                </c:pt>
                <c:pt idx="86">
                  <c:v>1.6176106406640478</c:v>
                </c:pt>
                <c:pt idx="87">
                  <c:v>1.2480247142669978</c:v>
                </c:pt>
                <c:pt idx="88">
                  <c:v>1.0701632558320178</c:v>
                </c:pt>
                <c:pt idx="89">
                  <c:v>0.82152309106126398</c:v>
                </c:pt>
                <c:pt idx="90">
                  <c:v>0.59666776291562529</c:v>
                </c:pt>
                <c:pt idx="91">
                  <c:v>0.44676423957111588</c:v>
                </c:pt>
                <c:pt idx="92">
                  <c:v>0.30355841608230238</c:v>
                </c:pt>
                <c:pt idx="93">
                  <c:v>0.12906670853281191</c:v>
                </c:pt>
                <c:pt idx="94">
                  <c:v>9.8266755843917253E-2</c:v>
                </c:pt>
                <c:pt idx="95">
                  <c:v>7.2050347820916724E-2</c:v>
                </c:pt>
                <c:pt idx="96">
                  <c:v>5.6813800728780062E-2</c:v>
                </c:pt>
                <c:pt idx="97">
                  <c:v>4.9628891098305393E-2</c:v>
                </c:pt>
                <c:pt idx="98">
                  <c:v>4.0647642205436693E-2</c:v>
                </c:pt>
                <c:pt idx="99">
                  <c:v>2.4014571411296808E-2</c:v>
                </c:pt>
                <c:pt idx="100">
                  <c:v>3.5092124054613982E-2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74738792"/>
        <c:axId val="274734088"/>
      </c:barChart>
      <c:catAx>
        <c:axId val="2747387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ln w="381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27473408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274734088"/>
        <c:scaling>
          <c:orientation val="maxMin"/>
          <c:max val="2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274738792"/>
        <c:crosses val="autoZero"/>
        <c:crossBetween val="midCat"/>
      </c:valAx>
      <c:spPr>
        <a:ln cmpd="sng">
          <a:solidFill>
            <a:sysClr val="windowText" lastClr="000000"/>
          </a:solidFill>
        </a:ln>
      </c:spPr>
    </c:plotArea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l-SI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0857392825903"/>
          <c:y val="5.1400554097404488E-2"/>
          <c:w val="0.82035979877515308"/>
          <c:h val="0.8326195683872849"/>
        </c:manualLayout>
      </c:layout>
      <c:areaChart>
        <c:grouping val="stacked"/>
        <c:varyColors val="0"/>
        <c:ser>
          <c:idx val="0"/>
          <c:order val="0"/>
          <c:tx>
            <c:strRef>
              <c:f>'SCENARIJ-IV'!$C$273</c:f>
              <c:strCache>
                <c:ptCount val="1"/>
                <c:pt idx="0">
                  <c:v>Letna odbitna franšiza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'SCENARIJ-IV'!$C$275:$C$349</c:f>
              <c:numCache>
                <c:formatCode>#,##0</c:formatCode>
                <c:ptCount val="75"/>
                <c:pt idx="0">
                  <c:v>6.0987067698359466E-2</c:v>
                </c:pt>
                <c:pt idx="1">
                  <c:v>0.29476522024070262</c:v>
                </c:pt>
                <c:pt idx="2">
                  <c:v>1.6147246865745171</c:v>
                </c:pt>
                <c:pt idx="3">
                  <c:v>8.6159016934554487</c:v>
                </c:pt>
                <c:pt idx="4">
                  <c:v>15.09169973734207</c:v>
                </c:pt>
                <c:pt idx="5">
                  <c:v>26.912359287179473</c:v>
                </c:pt>
                <c:pt idx="6">
                  <c:v>37.588081033170766</c:v>
                </c:pt>
                <c:pt idx="7">
                  <c:v>44.558673026827165</c:v>
                </c:pt>
                <c:pt idx="8">
                  <c:v>55.454792444841928</c:v>
                </c:pt>
                <c:pt idx="9">
                  <c:v>67.262397262314551</c:v>
                </c:pt>
                <c:pt idx="10">
                  <c:v>90.965904021445866</c:v>
                </c:pt>
                <c:pt idx="11">
                  <c:v>106.11387142376276</c:v>
                </c:pt>
                <c:pt idx="12">
                  <c:v>106.06201031355315</c:v>
                </c:pt>
                <c:pt idx="13">
                  <c:v>112.20148169015556</c:v>
                </c:pt>
                <c:pt idx="14">
                  <c:v>116.33904123550595</c:v>
                </c:pt>
                <c:pt idx="15">
                  <c:v>118.45802146941156</c:v>
                </c:pt>
                <c:pt idx="16">
                  <c:v>124.35646031405778</c:v>
                </c:pt>
                <c:pt idx="17">
                  <c:v>126.95425413582772</c:v>
                </c:pt>
                <c:pt idx="18">
                  <c:v>133.14244752101666</c:v>
                </c:pt>
                <c:pt idx="19">
                  <c:v>137.42519053758502</c:v>
                </c:pt>
                <c:pt idx="20">
                  <c:v>140.11390241804497</c:v>
                </c:pt>
                <c:pt idx="21">
                  <c:v>146.3043061681268</c:v>
                </c:pt>
                <c:pt idx="22">
                  <c:v>150.44786663741507</c:v>
                </c:pt>
                <c:pt idx="23">
                  <c:v>158.00221930445781</c:v>
                </c:pt>
                <c:pt idx="24">
                  <c:v>167.36787538280686</c:v>
                </c:pt>
                <c:pt idx="25">
                  <c:v>169.71153916687649</c:v>
                </c:pt>
                <c:pt idx="26">
                  <c:v>180.8176016744471</c:v>
                </c:pt>
                <c:pt idx="27">
                  <c:v>189.09690074541828</c:v>
                </c:pt>
                <c:pt idx="28">
                  <c:v>199.08800329222387</c:v>
                </c:pt>
                <c:pt idx="29">
                  <c:v>203.23457103807152</c:v>
                </c:pt>
                <c:pt idx="30">
                  <c:v>214.80832525385568</c:v>
                </c:pt>
                <c:pt idx="31">
                  <c:v>224.23329123185948</c:v>
                </c:pt>
                <c:pt idx="32">
                  <c:v>240.47451128768174</c:v>
                </c:pt>
                <c:pt idx="33">
                  <c:v>253.94910400131738</c:v>
                </c:pt>
                <c:pt idx="34">
                  <c:v>265.72496537469658</c:v>
                </c:pt>
                <c:pt idx="35">
                  <c:v>286.30505749353631</c:v>
                </c:pt>
                <c:pt idx="36">
                  <c:v>304.12532760643631</c:v>
                </c:pt>
                <c:pt idx="37">
                  <c:v>316.20951866767689</c:v>
                </c:pt>
                <c:pt idx="38">
                  <c:v>327.39727681022691</c:v>
                </c:pt>
                <c:pt idx="39">
                  <c:v>331.14615347841169</c:v>
                </c:pt>
                <c:pt idx="40">
                  <c:v>349.98079647037815</c:v>
                </c:pt>
                <c:pt idx="41">
                  <c:v>387.82728246025533</c:v>
                </c:pt>
                <c:pt idx="42">
                  <c:v>409.84769549292582</c:v>
                </c:pt>
                <c:pt idx="43">
                  <c:v>415.14805779956941</c:v>
                </c:pt>
                <c:pt idx="44">
                  <c:v>434.74948465669331</c:v>
                </c:pt>
                <c:pt idx="45">
                  <c:v>456.59358089503547</c:v>
                </c:pt>
                <c:pt idx="46">
                  <c:v>463.28286905503637</c:v>
                </c:pt>
                <c:pt idx="47">
                  <c:v>504.50624162674978</c:v>
                </c:pt>
                <c:pt idx="48">
                  <c:v>514.10434361287855</c:v>
                </c:pt>
                <c:pt idx="49">
                  <c:v>547.27512263787355</c:v>
                </c:pt>
                <c:pt idx="50">
                  <c:v>588.19730193561804</c:v>
                </c:pt>
                <c:pt idx="51">
                  <c:v>651.58101954733854</c:v>
                </c:pt>
                <c:pt idx="52">
                  <c:v>553.34789240576276</c:v>
                </c:pt>
                <c:pt idx="53">
                  <c:v>616.05493502506931</c:v>
                </c:pt>
                <c:pt idx="54">
                  <c:v>630.31354387818851</c:v>
                </c:pt>
                <c:pt idx="55">
                  <c:v>658.24763689111296</c:v>
                </c:pt>
                <c:pt idx="56">
                  <c:v>667.35449520948168</c:v>
                </c:pt>
                <c:pt idx="57">
                  <c:v>683.40950033636352</c:v>
                </c:pt>
                <c:pt idx="58">
                  <c:v>706.83940266015884</c:v>
                </c:pt>
                <c:pt idx="59">
                  <c:v>719.12761473582748</c:v>
                </c:pt>
                <c:pt idx="60">
                  <c:v>743.54376980516213</c:v>
                </c:pt>
                <c:pt idx="61">
                  <c:v>740.6251330639833</c:v>
                </c:pt>
                <c:pt idx="62">
                  <c:v>759.07646297150654</c:v>
                </c:pt>
                <c:pt idx="63">
                  <c:v>785.95250105112143</c:v>
                </c:pt>
                <c:pt idx="64">
                  <c:v>784.34655061729768</c:v>
                </c:pt>
                <c:pt idx="65">
                  <c:v>786.7711510062386</c:v>
                </c:pt>
                <c:pt idx="66">
                  <c:v>789.33626295797797</c:v>
                </c:pt>
                <c:pt idx="67">
                  <c:v>790.28211118300794</c:v>
                </c:pt>
                <c:pt idx="68">
                  <c:v>762.89347546687702</c:v>
                </c:pt>
                <c:pt idx="69">
                  <c:v>750.32762586499234</c:v>
                </c:pt>
                <c:pt idx="70">
                  <c:v>785.12629237507076</c:v>
                </c:pt>
                <c:pt idx="71">
                  <c:v>781.7268004747466</c:v>
                </c:pt>
                <c:pt idx="72">
                  <c:v>764.21319995804458</c:v>
                </c:pt>
                <c:pt idx="73">
                  <c:v>784.56493995131302</c:v>
                </c:pt>
                <c:pt idx="74">
                  <c:v>755.31026899369988</c:v>
                </c:pt>
              </c:numCache>
            </c:numRef>
          </c:val>
        </c:ser>
        <c:ser>
          <c:idx val="1"/>
          <c:order val="1"/>
          <c:tx>
            <c:strRef>
              <c:f>'SCENARIJ-IV'!$D$273</c:f>
              <c:strCache>
                <c:ptCount val="1"/>
                <c:pt idx="0">
                  <c:v>Participacija pri prvem obisku</c:v>
                </c:pt>
              </c:strCache>
            </c:strRef>
          </c:tx>
          <c:spPr>
            <a:solidFill>
              <a:srgbClr val="FB89E8"/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'SCENARIJ-IV'!$D$275:$D$349</c:f>
              <c:numCache>
                <c:formatCode>#,##0</c:formatCode>
                <c:ptCount val="75"/>
                <c:pt idx="0">
                  <c:v>7.9383576478682504E-3</c:v>
                </c:pt>
                <c:pt idx="1">
                  <c:v>5.0588940821599829E-2</c:v>
                </c:pt>
                <c:pt idx="2">
                  <c:v>0.18372420219958771</c:v>
                </c:pt>
                <c:pt idx="3">
                  <c:v>1.2547918203067561</c:v>
                </c:pt>
                <c:pt idx="4">
                  <c:v>2.9677390481140127</c:v>
                </c:pt>
                <c:pt idx="5">
                  <c:v>5.5163998853974894</c:v>
                </c:pt>
                <c:pt idx="6">
                  <c:v>7.9968016992950304</c:v>
                </c:pt>
                <c:pt idx="7">
                  <c:v>10.509024659160024</c:v>
                </c:pt>
                <c:pt idx="8">
                  <c:v>12.516383026142623</c:v>
                </c:pt>
                <c:pt idx="9">
                  <c:v>14.894776425367439</c:v>
                </c:pt>
                <c:pt idx="10">
                  <c:v>18.442501373229504</c:v>
                </c:pt>
                <c:pt idx="11">
                  <c:v>22.318642390398072</c:v>
                </c:pt>
                <c:pt idx="12">
                  <c:v>22.583256841231954</c:v>
                </c:pt>
                <c:pt idx="13">
                  <c:v>23.658607358077326</c:v>
                </c:pt>
                <c:pt idx="14">
                  <c:v>24.890829287150574</c:v>
                </c:pt>
                <c:pt idx="15">
                  <c:v>25.10300595753899</c:v>
                </c:pt>
                <c:pt idx="16">
                  <c:v>25.280230854780882</c:v>
                </c:pt>
                <c:pt idx="17">
                  <c:v>25.537858465479502</c:v>
                </c:pt>
                <c:pt idx="18">
                  <c:v>26.743738713803502</c:v>
                </c:pt>
                <c:pt idx="19">
                  <c:v>26.329041525244353</c:v>
                </c:pt>
                <c:pt idx="20">
                  <c:v>27.220120390361885</c:v>
                </c:pt>
                <c:pt idx="21">
                  <c:v>26.664009843933041</c:v>
                </c:pt>
                <c:pt idx="22">
                  <c:v>27.761224601620189</c:v>
                </c:pt>
                <c:pt idx="23">
                  <c:v>28.627230826054941</c:v>
                </c:pt>
                <c:pt idx="24">
                  <c:v>29.390919280388683</c:v>
                </c:pt>
                <c:pt idx="25">
                  <c:v>29.545288060972453</c:v>
                </c:pt>
                <c:pt idx="26">
                  <c:v>29.989660454358646</c:v>
                </c:pt>
                <c:pt idx="27">
                  <c:v>31.431361608117214</c:v>
                </c:pt>
                <c:pt idx="28">
                  <c:v>32.947097977881974</c:v>
                </c:pt>
                <c:pt idx="29">
                  <c:v>34.221044414415196</c:v>
                </c:pt>
                <c:pt idx="30">
                  <c:v>35.553919918487651</c:v>
                </c:pt>
                <c:pt idx="31">
                  <c:v>37.103600386067868</c:v>
                </c:pt>
                <c:pt idx="32">
                  <c:v>38.527417095348895</c:v>
                </c:pt>
                <c:pt idx="33">
                  <c:v>40.997521439089255</c:v>
                </c:pt>
                <c:pt idx="34">
                  <c:v>43.371674329626622</c:v>
                </c:pt>
                <c:pt idx="35">
                  <c:v>46.611373404956041</c:v>
                </c:pt>
                <c:pt idx="36">
                  <c:v>48.999258362510673</c:v>
                </c:pt>
                <c:pt idx="37">
                  <c:v>49.470413126409312</c:v>
                </c:pt>
                <c:pt idx="38">
                  <c:v>53.576411506068375</c:v>
                </c:pt>
                <c:pt idx="39">
                  <c:v>54.565535638659689</c:v>
                </c:pt>
                <c:pt idx="40">
                  <c:v>55.832821623854095</c:v>
                </c:pt>
                <c:pt idx="41">
                  <c:v>58.643668017361044</c:v>
                </c:pt>
                <c:pt idx="42">
                  <c:v>60.255709853414814</c:v>
                </c:pt>
                <c:pt idx="43">
                  <c:v>60.966961827062704</c:v>
                </c:pt>
                <c:pt idx="44">
                  <c:v>62.326442615973008</c:v>
                </c:pt>
                <c:pt idx="45">
                  <c:v>65.509464103128252</c:v>
                </c:pt>
                <c:pt idx="46">
                  <c:v>65.344614641299728</c:v>
                </c:pt>
                <c:pt idx="47">
                  <c:v>69.598080060669488</c:v>
                </c:pt>
                <c:pt idx="48">
                  <c:v>72.384373080500339</c:v>
                </c:pt>
                <c:pt idx="49">
                  <c:v>75.711467423629614</c:v>
                </c:pt>
                <c:pt idx="50">
                  <c:v>82.145794338385784</c:v>
                </c:pt>
                <c:pt idx="51">
                  <c:v>88.877293162853618</c:v>
                </c:pt>
                <c:pt idx="52">
                  <c:v>82.933919077330501</c:v>
                </c:pt>
                <c:pt idx="53">
                  <c:v>89.277379205903372</c:v>
                </c:pt>
                <c:pt idx="54">
                  <c:v>90.794620431762809</c:v>
                </c:pt>
                <c:pt idx="55">
                  <c:v>93.034958718995128</c:v>
                </c:pt>
                <c:pt idx="56">
                  <c:v>96.971157025264162</c:v>
                </c:pt>
                <c:pt idx="57">
                  <c:v>100.26311161768515</c:v>
                </c:pt>
                <c:pt idx="58">
                  <c:v>106.09785300183412</c:v>
                </c:pt>
                <c:pt idx="59">
                  <c:v>111.42272107565825</c:v>
                </c:pt>
                <c:pt idx="60">
                  <c:v>116.59784289496</c:v>
                </c:pt>
                <c:pt idx="61">
                  <c:v>118.55413218088128</c:v>
                </c:pt>
                <c:pt idx="62">
                  <c:v>123.13136893097311</c:v>
                </c:pt>
                <c:pt idx="63">
                  <c:v>132.20922136049981</c:v>
                </c:pt>
                <c:pt idx="64">
                  <c:v>133.44393792644152</c:v>
                </c:pt>
                <c:pt idx="65">
                  <c:v>141.83350555973814</c:v>
                </c:pt>
                <c:pt idx="66">
                  <c:v>145.86124321517161</c:v>
                </c:pt>
                <c:pt idx="67">
                  <c:v>144.08017568993108</c:v>
                </c:pt>
                <c:pt idx="68">
                  <c:v>142.65216062598773</c:v>
                </c:pt>
                <c:pt idx="69">
                  <c:v>138.59496224912505</c:v>
                </c:pt>
                <c:pt idx="70">
                  <c:v>153.91797194842007</c:v>
                </c:pt>
                <c:pt idx="71">
                  <c:v>147.76009333932706</c:v>
                </c:pt>
                <c:pt idx="72">
                  <c:v>142.68833537626045</c:v>
                </c:pt>
                <c:pt idx="73">
                  <c:v>176.88534432720616</c:v>
                </c:pt>
                <c:pt idx="74">
                  <c:v>193.30862648540815</c:v>
                </c:pt>
              </c:numCache>
            </c:numRef>
          </c:val>
        </c:ser>
        <c:ser>
          <c:idx val="2"/>
          <c:order val="2"/>
          <c:tx>
            <c:strRef>
              <c:f>'SCENARIJ-IV'!$E$273</c:f>
              <c:strCache>
                <c:ptCount val="1"/>
                <c:pt idx="0">
                  <c:v>Participacija pri receptu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'SCENARIJ-IV'!$E$275:$E$349</c:f>
              <c:numCache>
                <c:formatCode>#,##0</c:formatCode>
                <c:ptCount val="75"/>
                <c:pt idx="0">
                  <c:v>5.9537682359012307E-4</c:v>
                </c:pt>
                <c:pt idx="1">
                  <c:v>2.9851853356569671E-3</c:v>
                </c:pt>
                <c:pt idx="2">
                  <c:v>2.0112965293428538E-2</c:v>
                </c:pt>
                <c:pt idx="3">
                  <c:v>0.12753928800431374</c:v>
                </c:pt>
                <c:pt idx="4">
                  <c:v>0.2960456252903898</c:v>
                </c:pt>
                <c:pt idx="5">
                  <c:v>0.52647331423098476</c:v>
                </c:pt>
                <c:pt idx="6">
                  <c:v>0.76381276169617163</c:v>
                </c:pt>
                <c:pt idx="7">
                  <c:v>0.98402685444861793</c:v>
                </c:pt>
                <c:pt idx="8">
                  <c:v>1.2278093792784726</c:v>
                </c:pt>
                <c:pt idx="9">
                  <c:v>1.4904282573705943</c:v>
                </c:pt>
                <c:pt idx="10">
                  <c:v>1.9317910552957298</c:v>
                </c:pt>
                <c:pt idx="11">
                  <c:v>2.2878981651735453</c:v>
                </c:pt>
                <c:pt idx="12">
                  <c:v>2.4027489384457992</c:v>
                </c:pt>
                <c:pt idx="13">
                  <c:v>2.5647785753313812</c:v>
                </c:pt>
                <c:pt idx="14">
                  <c:v>2.7236452756427392</c:v>
                </c:pt>
                <c:pt idx="15">
                  <c:v>2.8219143937289664</c:v>
                </c:pt>
                <c:pt idx="16">
                  <c:v>3.0080753868758663</c:v>
                </c:pt>
                <c:pt idx="17">
                  <c:v>3.0892441131732067</c:v>
                </c:pt>
                <c:pt idx="18">
                  <c:v>3.2939979783053843</c:v>
                </c:pt>
                <c:pt idx="19">
                  <c:v>3.3754816275005628</c:v>
                </c:pt>
                <c:pt idx="20">
                  <c:v>3.5574857515376239</c:v>
                </c:pt>
                <c:pt idx="21">
                  <c:v>3.6567297981649411</c:v>
                </c:pt>
                <c:pt idx="22">
                  <c:v>3.8088095301151377</c:v>
                </c:pt>
                <c:pt idx="23">
                  <c:v>4.034119359594925</c:v>
                </c:pt>
                <c:pt idx="24">
                  <c:v>4.4188742808664445</c:v>
                </c:pt>
                <c:pt idx="25">
                  <c:v>4.3712867695590401</c:v>
                </c:pt>
                <c:pt idx="26">
                  <c:v>4.7319872982805737</c:v>
                </c:pt>
                <c:pt idx="27">
                  <c:v>5.2038565978914555</c:v>
                </c:pt>
                <c:pt idx="28">
                  <c:v>5.5625747381660853</c:v>
                </c:pt>
                <c:pt idx="29">
                  <c:v>5.9212584099217906</c:v>
                </c:pt>
                <c:pt idx="30">
                  <c:v>6.4645238649912455</c:v>
                </c:pt>
                <c:pt idx="31">
                  <c:v>6.9503428455419334</c:v>
                </c:pt>
                <c:pt idx="32">
                  <c:v>7.6256501351554355</c:v>
                </c:pt>
                <c:pt idx="33">
                  <c:v>8.2962414186860354</c:v>
                </c:pt>
                <c:pt idx="34">
                  <c:v>9.078107909849523</c:v>
                </c:pt>
                <c:pt idx="35">
                  <c:v>9.9965927410968192</c:v>
                </c:pt>
                <c:pt idx="36">
                  <c:v>10.775020551608074</c:v>
                </c:pt>
                <c:pt idx="37">
                  <c:v>11.422467151356374</c:v>
                </c:pt>
                <c:pt idx="38">
                  <c:v>13.138646497566652</c:v>
                </c:pt>
                <c:pt idx="39">
                  <c:v>13.264713956484467</c:v>
                </c:pt>
                <c:pt idx="40">
                  <c:v>14.469429315207723</c:v>
                </c:pt>
                <c:pt idx="41">
                  <c:v>15.894172359467266</c:v>
                </c:pt>
                <c:pt idx="42">
                  <c:v>17.173898944375946</c:v>
                </c:pt>
                <c:pt idx="43">
                  <c:v>17.994700767946096</c:v>
                </c:pt>
                <c:pt idx="44">
                  <c:v>19.265056119107676</c:v>
                </c:pt>
                <c:pt idx="45">
                  <c:v>20.409312114652952</c:v>
                </c:pt>
                <c:pt idx="46">
                  <c:v>21.412489432578493</c:v>
                </c:pt>
                <c:pt idx="47">
                  <c:v>22.977965592799091</c:v>
                </c:pt>
                <c:pt idx="48">
                  <c:v>24.198611400061729</c:v>
                </c:pt>
                <c:pt idx="49">
                  <c:v>25.579513827861469</c:v>
                </c:pt>
                <c:pt idx="50">
                  <c:v>27.968234695136026</c:v>
                </c:pt>
                <c:pt idx="51">
                  <c:v>31.055018045645969</c:v>
                </c:pt>
                <c:pt idx="52">
                  <c:v>27.985387478797168</c:v>
                </c:pt>
                <c:pt idx="53">
                  <c:v>30.70292361036347</c:v>
                </c:pt>
                <c:pt idx="54">
                  <c:v>31.799070795714904</c:v>
                </c:pt>
                <c:pt idx="55">
                  <c:v>33.254093106027952</c:v>
                </c:pt>
                <c:pt idx="56">
                  <c:v>34.105338717861144</c:v>
                </c:pt>
                <c:pt idx="57">
                  <c:v>35.777516965335558</c:v>
                </c:pt>
                <c:pt idx="58">
                  <c:v>37.317037463131513</c:v>
                </c:pt>
                <c:pt idx="59">
                  <c:v>38.293531486495418</c:v>
                </c:pt>
                <c:pt idx="60">
                  <c:v>39.593711031712246</c:v>
                </c:pt>
                <c:pt idx="61">
                  <c:v>40.637723861080296</c:v>
                </c:pt>
                <c:pt idx="62">
                  <c:v>41.811547728042704</c:v>
                </c:pt>
                <c:pt idx="63">
                  <c:v>44.188899804050138</c:v>
                </c:pt>
                <c:pt idx="64">
                  <c:v>43.534960836945466</c:v>
                </c:pt>
                <c:pt idx="65">
                  <c:v>45.658622887718224</c:v>
                </c:pt>
                <c:pt idx="66">
                  <c:v>45.357762319126493</c:v>
                </c:pt>
                <c:pt idx="67">
                  <c:v>45.977959313905309</c:v>
                </c:pt>
                <c:pt idx="68">
                  <c:v>45.077902698284674</c:v>
                </c:pt>
                <c:pt idx="69">
                  <c:v>44.913815778476732</c:v>
                </c:pt>
                <c:pt idx="70">
                  <c:v>50.360741269269845</c:v>
                </c:pt>
                <c:pt idx="71">
                  <c:v>46.690645861054549</c:v>
                </c:pt>
                <c:pt idx="72">
                  <c:v>47.700823462195544</c:v>
                </c:pt>
                <c:pt idx="73">
                  <c:v>52.904757822137782</c:v>
                </c:pt>
                <c:pt idx="74">
                  <c:v>54.397104882986575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927136"/>
        <c:axId val="372927920"/>
      </c:areaChart>
      <c:lineChart>
        <c:grouping val="standard"/>
        <c:varyColors val="0"/>
        <c:ser>
          <c:idx val="3"/>
          <c:order val="3"/>
          <c:tx>
            <c:strRef>
              <c:f>'SCENARIJ-IV'!$B$273</c:f>
              <c:strCache>
                <c:ptCount val="1"/>
                <c:pt idx="0">
                  <c:v>Premija DZZ</c:v>
                </c:pt>
              </c:strCache>
            </c:strRef>
          </c:tx>
          <c:marker>
            <c:symbol val="none"/>
          </c:marke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'SCENARIJ-IV'!$B$275:$B$349</c:f>
              <c:numCache>
                <c:formatCode>#,##0</c:formatCode>
                <c:ptCount val="75"/>
                <c:pt idx="0">
                  <c:v>332.4</c:v>
                </c:pt>
                <c:pt idx="1">
                  <c:v>332.4</c:v>
                </c:pt>
                <c:pt idx="2">
                  <c:v>332.4</c:v>
                </c:pt>
                <c:pt idx="3">
                  <c:v>332.4</c:v>
                </c:pt>
                <c:pt idx="4">
                  <c:v>332.4</c:v>
                </c:pt>
                <c:pt idx="5">
                  <c:v>332.4</c:v>
                </c:pt>
                <c:pt idx="6">
                  <c:v>332.4</c:v>
                </c:pt>
                <c:pt idx="7">
                  <c:v>332.4</c:v>
                </c:pt>
                <c:pt idx="8">
                  <c:v>332.4</c:v>
                </c:pt>
                <c:pt idx="9">
                  <c:v>332.4</c:v>
                </c:pt>
                <c:pt idx="10">
                  <c:v>332.4</c:v>
                </c:pt>
                <c:pt idx="11">
                  <c:v>332.4</c:v>
                </c:pt>
                <c:pt idx="12">
                  <c:v>332.4</c:v>
                </c:pt>
                <c:pt idx="13">
                  <c:v>332.4</c:v>
                </c:pt>
                <c:pt idx="14">
                  <c:v>332.4</c:v>
                </c:pt>
                <c:pt idx="15">
                  <c:v>332.4</c:v>
                </c:pt>
                <c:pt idx="16">
                  <c:v>332.4</c:v>
                </c:pt>
                <c:pt idx="17">
                  <c:v>332.4</c:v>
                </c:pt>
                <c:pt idx="18">
                  <c:v>332.4</c:v>
                </c:pt>
                <c:pt idx="19">
                  <c:v>332.4</c:v>
                </c:pt>
                <c:pt idx="20">
                  <c:v>332.4</c:v>
                </c:pt>
                <c:pt idx="21">
                  <c:v>332.4</c:v>
                </c:pt>
                <c:pt idx="22">
                  <c:v>332.4</c:v>
                </c:pt>
                <c:pt idx="23">
                  <c:v>332.4</c:v>
                </c:pt>
                <c:pt idx="24">
                  <c:v>332.4</c:v>
                </c:pt>
                <c:pt idx="25">
                  <c:v>332.4</c:v>
                </c:pt>
                <c:pt idx="26">
                  <c:v>332.4</c:v>
                </c:pt>
                <c:pt idx="27">
                  <c:v>332.4</c:v>
                </c:pt>
                <c:pt idx="28">
                  <c:v>332.4</c:v>
                </c:pt>
                <c:pt idx="29">
                  <c:v>332.4</c:v>
                </c:pt>
                <c:pt idx="30">
                  <c:v>332.4</c:v>
                </c:pt>
                <c:pt idx="31">
                  <c:v>332.4</c:v>
                </c:pt>
                <c:pt idx="32">
                  <c:v>332.4</c:v>
                </c:pt>
                <c:pt idx="33">
                  <c:v>332.4</c:v>
                </c:pt>
                <c:pt idx="34">
                  <c:v>332.4</c:v>
                </c:pt>
                <c:pt idx="35">
                  <c:v>332.4</c:v>
                </c:pt>
                <c:pt idx="36">
                  <c:v>332.4</c:v>
                </c:pt>
                <c:pt idx="37">
                  <c:v>332.4</c:v>
                </c:pt>
                <c:pt idx="38">
                  <c:v>332.4</c:v>
                </c:pt>
                <c:pt idx="39">
                  <c:v>332.4</c:v>
                </c:pt>
                <c:pt idx="40">
                  <c:v>332.4</c:v>
                </c:pt>
                <c:pt idx="41">
                  <c:v>332.4</c:v>
                </c:pt>
                <c:pt idx="42">
                  <c:v>332.4</c:v>
                </c:pt>
                <c:pt idx="43">
                  <c:v>332.4</c:v>
                </c:pt>
                <c:pt idx="44">
                  <c:v>332.4</c:v>
                </c:pt>
                <c:pt idx="45">
                  <c:v>332.4</c:v>
                </c:pt>
                <c:pt idx="46">
                  <c:v>332.4</c:v>
                </c:pt>
                <c:pt idx="47">
                  <c:v>332.4</c:v>
                </c:pt>
                <c:pt idx="48">
                  <c:v>332.4</c:v>
                </c:pt>
                <c:pt idx="49">
                  <c:v>332.4</c:v>
                </c:pt>
                <c:pt idx="50">
                  <c:v>332.4</c:v>
                </c:pt>
                <c:pt idx="51">
                  <c:v>332.4</c:v>
                </c:pt>
                <c:pt idx="52">
                  <c:v>332.4</c:v>
                </c:pt>
                <c:pt idx="53">
                  <c:v>332.4</c:v>
                </c:pt>
                <c:pt idx="54">
                  <c:v>332.4</c:v>
                </c:pt>
                <c:pt idx="55">
                  <c:v>332.4</c:v>
                </c:pt>
                <c:pt idx="56">
                  <c:v>332.4</c:v>
                </c:pt>
                <c:pt idx="57">
                  <c:v>332.4</c:v>
                </c:pt>
                <c:pt idx="58">
                  <c:v>332.4</c:v>
                </c:pt>
                <c:pt idx="59">
                  <c:v>332.4</c:v>
                </c:pt>
                <c:pt idx="60">
                  <c:v>332.4</c:v>
                </c:pt>
                <c:pt idx="61">
                  <c:v>332.4</c:v>
                </c:pt>
                <c:pt idx="62">
                  <c:v>332.4</c:v>
                </c:pt>
                <c:pt idx="63">
                  <c:v>332.4</c:v>
                </c:pt>
                <c:pt idx="64">
                  <c:v>332.4</c:v>
                </c:pt>
                <c:pt idx="65">
                  <c:v>332.4</c:v>
                </c:pt>
                <c:pt idx="66">
                  <c:v>332.4</c:v>
                </c:pt>
                <c:pt idx="67">
                  <c:v>332.4</c:v>
                </c:pt>
                <c:pt idx="68">
                  <c:v>332.4</c:v>
                </c:pt>
                <c:pt idx="69">
                  <c:v>332.4</c:v>
                </c:pt>
                <c:pt idx="70">
                  <c:v>332.4</c:v>
                </c:pt>
                <c:pt idx="71">
                  <c:v>332.4</c:v>
                </c:pt>
                <c:pt idx="72">
                  <c:v>332.4</c:v>
                </c:pt>
                <c:pt idx="73">
                  <c:v>332.4</c:v>
                </c:pt>
                <c:pt idx="74">
                  <c:v>332.4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927136"/>
        <c:axId val="372927920"/>
      </c:lineChart>
      <c:catAx>
        <c:axId val="372927136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crossAx val="372927920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927920"/>
        <c:scaling>
          <c:orientation val="minMax"/>
          <c:max val="1050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372927136"/>
        <c:crosses val="autoZero"/>
        <c:crossBetween val="between"/>
        <c:majorUnit val="200"/>
      </c:valAx>
    </c:plotArea>
    <c:legend>
      <c:legendPos val="r"/>
      <c:layout>
        <c:manualLayout>
          <c:xMode val="edge"/>
          <c:yMode val="edge"/>
          <c:x val="0.12066334004761124"/>
          <c:y val="0.12905365995917167"/>
          <c:w val="0.44631775315876232"/>
          <c:h val="0.334868766404203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0857392825903"/>
          <c:y val="5.1400554097404488E-2"/>
          <c:w val="0.86202646544181982"/>
          <c:h val="0.8326195683872849"/>
        </c:manualLayout>
      </c:layout>
      <c:areaChart>
        <c:grouping val="stacked"/>
        <c:varyColors val="0"/>
        <c:ser>
          <c:idx val="0"/>
          <c:order val="0"/>
          <c:tx>
            <c:strRef>
              <c:f>'SCENARIJ-IV'!$J$273</c:f>
              <c:strCache>
                <c:ptCount val="1"/>
                <c:pt idx="0">
                  <c:v>Letna odbitna franšiza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'SCENARIJ-IV'!$J$275:$J$349</c:f>
              <c:numCache>
                <c:formatCode>#,##0</c:formatCode>
                <c:ptCount val="75"/>
                <c:pt idx="0">
                  <c:v>0</c:v>
                </c:pt>
                <c:pt idx="1">
                  <c:v>2.7833269860468825E-2</c:v>
                </c:pt>
                <c:pt idx="2">
                  <c:v>0.93070216088820856</c:v>
                </c:pt>
                <c:pt idx="3">
                  <c:v>4.6553687061097015</c:v>
                </c:pt>
                <c:pt idx="4">
                  <c:v>11.011193588936765</c:v>
                </c:pt>
                <c:pt idx="5">
                  <c:v>17.972775269246448</c:v>
                </c:pt>
                <c:pt idx="6">
                  <c:v>30.519152326742535</c:v>
                </c:pt>
                <c:pt idx="7">
                  <c:v>39.837138007322395</c:v>
                </c:pt>
                <c:pt idx="8">
                  <c:v>54.643001125768478</c:v>
                </c:pt>
                <c:pt idx="9">
                  <c:v>81.169144577613082</c:v>
                </c:pt>
                <c:pt idx="10">
                  <c:v>128.71204614281794</c:v>
                </c:pt>
                <c:pt idx="11">
                  <c:v>162.77832507207211</c:v>
                </c:pt>
                <c:pt idx="12">
                  <c:v>171.95674369469106</c:v>
                </c:pt>
                <c:pt idx="13">
                  <c:v>179.80457955469711</c:v>
                </c:pt>
                <c:pt idx="14">
                  <c:v>182.95755270093389</c:v>
                </c:pt>
                <c:pt idx="15">
                  <c:v>185.71963417086178</c:v>
                </c:pt>
                <c:pt idx="16">
                  <c:v>195.90325105885572</c:v>
                </c:pt>
                <c:pt idx="17">
                  <c:v>207.16378901544832</c:v>
                </c:pt>
                <c:pt idx="18">
                  <c:v>210.18634203069419</c:v>
                </c:pt>
                <c:pt idx="19">
                  <c:v>215.30113266363503</c:v>
                </c:pt>
                <c:pt idx="20">
                  <c:v>224.134342908257</c:v>
                </c:pt>
                <c:pt idx="21">
                  <c:v>230.41176132447396</c:v>
                </c:pt>
                <c:pt idx="22">
                  <c:v>238.88833055690134</c:v>
                </c:pt>
                <c:pt idx="23">
                  <c:v>240.11510440477412</c:v>
                </c:pt>
                <c:pt idx="24">
                  <c:v>248.7909090661301</c:v>
                </c:pt>
                <c:pt idx="25">
                  <c:v>264.58952140836419</c:v>
                </c:pt>
                <c:pt idx="26">
                  <c:v>269.05062824700025</c:v>
                </c:pt>
                <c:pt idx="27">
                  <c:v>276.50205825743114</c:v>
                </c:pt>
                <c:pt idx="28">
                  <c:v>291.38224918645778</c:v>
                </c:pt>
                <c:pt idx="29">
                  <c:v>299.97844274295659</c:v>
                </c:pt>
                <c:pt idx="30">
                  <c:v>308.54124760495205</c:v>
                </c:pt>
                <c:pt idx="31">
                  <c:v>322.41469718185232</c:v>
                </c:pt>
                <c:pt idx="32">
                  <c:v>336.77874362016041</c:v>
                </c:pt>
                <c:pt idx="33">
                  <c:v>361.92972460730954</c:v>
                </c:pt>
                <c:pt idx="34">
                  <c:v>366.17855031579222</c:v>
                </c:pt>
                <c:pt idx="35">
                  <c:v>383.67913794140162</c:v>
                </c:pt>
                <c:pt idx="36">
                  <c:v>404.98768844328237</c:v>
                </c:pt>
                <c:pt idx="37">
                  <c:v>417.802994400702</c:v>
                </c:pt>
                <c:pt idx="38">
                  <c:v>422.73501517451763</c:v>
                </c:pt>
                <c:pt idx="39">
                  <c:v>426.51536495697087</c:v>
                </c:pt>
                <c:pt idx="40">
                  <c:v>435.25209383968672</c:v>
                </c:pt>
                <c:pt idx="41">
                  <c:v>445.59374661864899</c:v>
                </c:pt>
                <c:pt idx="42">
                  <c:v>447.71699990185869</c:v>
                </c:pt>
                <c:pt idx="43">
                  <c:v>463.32388683747001</c:v>
                </c:pt>
                <c:pt idx="44">
                  <c:v>458.54542026359076</c:v>
                </c:pt>
                <c:pt idx="45">
                  <c:v>482.19594622094331</c:v>
                </c:pt>
                <c:pt idx="46">
                  <c:v>491.52896200417024</c:v>
                </c:pt>
                <c:pt idx="47">
                  <c:v>526.24253511772849</c:v>
                </c:pt>
                <c:pt idx="48">
                  <c:v>534.99759860913571</c:v>
                </c:pt>
                <c:pt idx="49">
                  <c:v>554.12820696419305</c:v>
                </c:pt>
                <c:pt idx="50">
                  <c:v>581.12434865742955</c:v>
                </c:pt>
                <c:pt idx="51">
                  <c:v>644.69927275292912</c:v>
                </c:pt>
                <c:pt idx="52">
                  <c:v>590.06865320896839</c:v>
                </c:pt>
                <c:pt idx="53">
                  <c:v>603.51967976708852</c:v>
                </c:pt>
                <c:pt idx="54">
                  <c:v>637.81104019489248</c:v>
                </c:pt>
                <c:pt idx="55">
                  <c:v>656.30885097004852</c:v>
                </c:pt>
                <c:pt idx="56">
                  <c:v>652.85616367025796</c:v>
                </c:pt>
                <c:pt idx="57">
                  <c:v>669.92638030894477</c:v>
                </c:pt>
                <c:pt idx="58">
                  <c:v>686.68559288143797</c:v>
                </c:pt>
                <c:pt idx="59">
                  <c:v>710.57189816931452</c:v>
                </c:pt>
                <c:pt idx="60">
                  <c:v>721.14085791536161</c:v>
                </c:pt>
                <c:pt idx="61">
                  <c:v>725.57672857243904</c:v>
                </c:pt>
                <c:pt idx="62">
                  <c:v>736.73401780832705</c:v>
                </c:pt>
                <c:pt idx="63">
                  <c:v>759.96255345262728</c:v>
                </c:pt>
                <c:pt idx="64">
                  <c:v>763.35734849400092</c:v>
                </c:pt>
                <c:pt idx="65">
                  <c:v>783.39667373692339</c:v>
                </c:pt>
                <c:pt idx="66">
                  <c:v>792.55573275643303</c:v>
                </c:pt>
                <c:pt idx="67">
                  <c:v>798.64015810877436</c:v>
                </c:pt>
                <c:pt idx="68">
                  <c:v>800.6299890042859</c:v>
                </c:pt>
                <c:pt idx="69">
                  <c:v>788.50002306862302</c:v>
                </c:pt>
                <c:pt idx="70">
                  <c:v>792.63524695997751</c:v>
                </c:pt>
                <c:pt idx="71">
                  <c:v>784.59064150286054</c:v>
                </c:pt>
                <c:pt idx="72">
                  <c:v>788.03011667783255</c:v>
                </c:pt>
                <c:pt idx="73">
                  <c:v>776.55612688824715</c:v>
                </c:pt>
                <c:pt idx="74">
                  <c:v>771.11973095549854</c:v>
                </c:pt>
              </c:numCache>
            </c:numRef>
          </c:val>
        </c:ser>
        <c:ser>
          <c:idx val="1"/>
          <c:order val="1"/>
          <c:tx>
            <c:strRef>
              <c:f>'SCENARIJ-IV'!$K$273</c:f>
              <c:strCache>
                <c:ptCount val="1"/>
                <c:pt idx="0">
                  <c:v>Participacija pri prvem obisku</c:v>
                </c:pt>
              </c:strCache>
            </c:strRef>
          </c:tx>
          <c:spPr>
            <a:solidFill>
              <a:srgbClr val="FB89E8"/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'SCENARIJ-IV'!$K$275:$K$349</c:f>
              <c:numCache>
                <c:formatCode>#,##0</c:formatCode>
                <c:ptCount val="75"/>
                <c:pt idx="0">
                  <c:v>0</c:v>
                </c:pt>
                <c:pt idx="1">
                  <c:v>2.0831726562733955E-2</c:v>
                </c:pt>
                <c:pt idx="2">
                  <c:v>0.14254444150974954</c:v>
                </c:pt>
                <c:pt idx="3">
                  <c:v>0.91763130714987606</c:v>
                </c:pt>
                <c:pt idx="4">
                  <c:v>2.6171960305179875</c:v>
                </c:pt>
                <c:pt idx="5">
                  <c:v>4.4387341496513963</c:v>
                </c:pt>
                <c:pt idx="6">
                  <c:v>7.5868877464583475</c:v>
                </c:pt>
                <c:pt idx="7">
                  <c:v>10.518010310715988</c:v>
                </c:pt>
                <c:pt idx="8">
                  <c:v>14.533859081489684</c:v>
                </c:pt>
                <c:pt idx="9">
                  <c:v>21.123046063071452</c:v>
                </c:pt>
                <c:pt idx="10">
                  <c:v>30.843254928080103</c:v>
                </c:pt>
                <c:pt idx="11">
                  <c:v>40.732696262910011</c:v>
                </c:pt>
                <c:pt idx="12">
                  <c:v>42.90635691118446</c:v>
                </c:pt>
                <c:pt idx="13">
                  <c:v>45.150458559894894</c:v>
                </c:pt>
                <c:pt idx="14">
                  <c:v>45.744677037236222</c:v>
                </c:pt>
                <c:pt idx="15">
                  <c:v>45.457478474690546</c:v>
                </c:pt>
                <c:pt idx="16">
                  <c:v>46.990605803704106</c:v>
                </c:pt>
                <c:pt idx="17">
                  <c:v>48.716962358642746</c:v>
                </c:pt>
                <c:pt idx="18">
                  <c:v>47.949722796159008</c:v>
                </c:pt>
                <c:pt idx="19">
                  <c:v>48.470483431721995</c:v>
                </c:pt>
                <c:pt idx="20">
                  <c:v>48.784152991546165</c:v>
                </c:pt>
                <c:pt idx="21">
                  <c:v>47.643095916431022</c:v>
                </c:pt>
                <c:pt idx="22">
                  <c:v>47.942084487138096</c:v>
                </c:pt>
                <c:pt idx="23">
                  <c:v>48.094909100275913</c:v>
                </c:pt>
                <c:pt idx="24">
                  <c:v>49.074508839166327</c:v>
                </c:pt>
                <c:pt idx="25">
                  <c:v>51.400432560044095</c:v>
                </c:pt>
                <c:pt idx="26">
                  <c:v>50.99695040289285</c:v>
                </c:pt>
                <c:pt idx="27">
                  <c:v>52.922180246473495</c:v>
                </c:pt>
                <c:pt idx="28">
                  <c:v>54.830941664979861</c:v>
                </c:pt>
                <c:pt idx="29">
                  <c:v>56.742445165380815</c:v>
                </c:pt>
                <c:pt idx="30">
                  <c:v>57.843629089644544</c:v>
                </c:pt>
                <c:pt idx="31">
                  <c:v>59.103236725539944</c:v>
                </c:pt>
                <c:pt idx="32">
                  <c:v>61.815356381252379</c:v>
                </c:pt>
                <c:pt idx="33">
                  <c:v>65.843896253802413</c:v>
                </c:pt>
                <c:pt idx="34">
                  <c:v>67.5172045861204</c:v>
                </c:pt>
                <c:pt idx="35">
                  <c:v>69.570481463305157</c:v>
                </c:pt>
                <c:pt idx="36">
                  <c:v>71.324811993548849</c:v>
                </c:pt>
                <c:pt idx="37">
                  <c:v>74.854653577866145</c:v>
                </c:pt>
                <c:pt idx="38">
                  <c:v>75.157268725549315</c:v>
                </c:pt>
                <c:pt idx="39">
                  <c:v>74.359027458672273</c:v>
                </c:pt>
                <c:pt idx="40">
                  <c:v>74.544100518285163</c:v>
                </c:pt>
                <c:pt idx="41">
                  <c:v>73.050851535943849</c:v>
                </c:pt>
                <c:pt idx="42">
                  <c:v>73.391601929193527</c:v>
                </c:pt>
                <c:pt idx="43">
                  <c:v>74.718800091081718</c:v>
                </c:pt>
                <c:pt idx="44">
                  <c:v>73.859474242869069</c:v>
                </c:pt>
                <c:pt idx="45">
                  <c:v>77.054573978156114</c:v>
                </c:pt>
                <c:pt idx="46">
                  <c:v>78.188170522831854</c:v>
                </c:pt>
                <c:pt idx="47">
                  <c:v>82.144812884919062</c:v>
                </c:pt>
                <c:pt idx="48">
                  <c:v>83.501223150477827</c:v>
                </c:pt>
                <c:pt idx="49">
                  <c:v>87.175369232566979</c:v>
                </c:pt>
                <c:pt idx="50">
                  <c:v>90.256730944520584</c:v>
                </c:pt>
                <c:pt idx="51">
                  <c:v>97.624537100799856</c:v>
                </c:pt>
                <c:pt idx="52">
                  <c:v>95.401134585283927</c:v>
                </c:pt>
                <c:pt idx="53">
                  <c:v>98.064672604964557</c:v>
                </c:pt>
                <c:pt idx="54">
                  <c:v>101.76734224866367</c:v>
                </c:pt>
                <c:pt idx="55">
                  <c:v>106.32473876262362</c:v>
                </c:pt>
                <c:pt idx="56">
                  <c:v>108.49512945671853</c:v>
                </c:pt>
                <c:pt idx="57">
                  <c:v>112.45430442877652</c:v>
                </c:pt>
                <c:pt idx="58">
                  <c:v>117.17692866401467</c:v>
                </c:pt>
                <c:pt idx="59">
                  <c:v>123.37584011019645</c:v>
                </c:pt>
                <c:pt idx="60">
                  <c:v>125.65046940418749</c:v>
                </c:pt>
                <c:pt idx="61">
                  <c:v>128.86430346853041</c:v>
                </c:pt>
                <c:pt idx="62">
                  <c:v>133.87757210214372</c:v>
                </c:pt>
                <c:pt idx="63">
                  <c:v>139.01855970956035</c:v>
                </c:pt>
                <c:pt idx="64">
                  <c:v>143.20015066894342</c:v>
                </c:pt>
                <c:pt idx="65">
                  <c:v>149.12130551682341</c:v>
                </c:pt>
                <c:pt idx="66">
                  <c:v>155.50582780441121</c:v>
                </c:pt>
                <c:pt idx="67">
                  <c:v>160.18819235610547</c:v>
                </c:pt>
                <c:pt idx="68">
                  <c:v>165.74806294902794</c:v>
                </c:pt>
                <c:pt idx="69">
                  <c:v>171.96308959218305</c:v>
                </c:pt>
                <c:pt idx="70">
                  <c:v>173.68384512669579</c:v>
                </c:pt>
                <c:pt idx="71">
                  <c:v>190.77875322475128</c:v>
                </c:pt>
                <c:pt idx="72">
                  <c:v>194.02430027168077</c:v>
                </c:pt>
                <c:pt idx="73">
                  <c:v>201.33824016420604</c:v>
                </c:pt>
                <c:pt idx="74">
                  <c:v>224.02003821915542</c:v>
                </c:pt>
              </c:numCache>
            </c:numRef>
          </c:val>
        </c:ser>
        <c:ser>
          <c:idx val="2"/>
          <c:order val="2"/>
          <c:tx>
            <c:strRef>
              <c:f>'SCENARIJ-IV'!$L$273</c:f>
              <c:strCache>
                <c:ptCount val="1"/>
                <c:pt idx="0">
                  <c:v>Participacija pri receptu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'SCENARIJ-IV'!$L$275:$L$349</c:f>
              <c:numCache>
                <c:formatCode>#,##0</c:formatCode>
                <c:ptCount val="75"/>
                <c:pt idx="0">
                  <c:v>0</c:v>
                </c:pt>
                <c:pt idx="1">
                  <c:v>1.0415863281366903E-3</c:v>
                </c:pt>
                <c:pt idx="2">
                  <c:v>1.9201410495002073E-2</c:v>
                </c:pt>
                <c:pt idx="3">
                  <c:v>0.10807220962150529</c:v>
                </c:pt>
                <c:pt idx="4">
                  <c:v>0.30882913160112085</c:v>
                </c:pt>
                <c:pt idx="5">
                  <c:v>0.51734825279303664</c:v>
                </c:pt>
                <c:pt idx="6">
                  <c:v>0.85213681781883333</c:v>
                </c:pt>
                <c:pt idx="7">
                  <c:v>1.1264270261188514</c:v>
                </c:pt>
                <c:pt idx="8">
                  <c:v>1.5615765301506876</c:v>
                </c:pt>
                <c:pt idx="9">
                  <c:v>2.2262709461829862</c:v>
                </c:pt>
                <c:pt idx="10">
                  <c:v>3.3303267162208305</c:v>
                </c:pt>
                <c:pt idx="11">
                  <c:v>4.3286553047029726</c:v>
                </c:pt>
                <c:pt idx="12">
                  <c:v>4.4400119883469955</c:v>
                </c:pt>
                <c:pt idx="13">
                  <c:v>4.8422660366270343</c:v>
                </c:pt>
                <c:pt idx="14">
                  <c:v>4.9141272959434854</c:v>
                </c:pt>
                <c:pt idx="15">
                  <c:v>4.9272540435423116</c:v>
                </c:pt>
                <c:pt idx="16">
                  <c:v>5.1472961195311484</c:v>
                </c:pt>
                <c:pt idx="17">
                  <c:v>5.4762523553853821</c:v>
                </c:pt>
                <c:pt idx="18">
                  <c:v>5.561030603131881</c:v>
                </c:pt>
                <c:pt idx="19">
                  <c:v>5.6475320210471445</c:v>
                </c:pt>
                <c:pt idx="20">
                  <c:v>5.8780280111224501</c:v>
                </c:pt>
                <c:pt idx="21">
                  <c:v>5.9950170352906884</c:v>
                </c:pt>
                <c:pt idx="22">
                  <c:v>6.1324385909019155</c:v>
                </c:pt>
                <c:pt idx="23">
                  <c:v>6.3805530253487417</c:v>
                </c:pt>
                <c:pt idx="24">
                  <c:v>6.8138078634593056</c:v>
                </c:pt>
                <c:pt idx="25">
                  <c:v>7.3576576729519445</c:v>
                </c:pt>
                <c:pt idx="26">
                  <c:v>7.4660874290443173</c:v>
                </c:pt>
                <c:pt idx="27">
                  <c:v>8.0171024506694337</c:v>
                </c:pt>
                <c:pt idx="28">
                  <c:v>8.6268895594141028</c:v>
                </c:pt>
                <c:pt idx="29">
                  <c:v>9.1357079063607003</c:v>
                </c:pt>
                <c:pt idx="30">
                  <c:v>9.5926095774137714</c:v>
                </c:pt>
                <c:pt idx="31">
                  <c:v>10.213377310386511</c:v>
                </c:pt>
                <c:pt idx="32">
                  <c:v>11.050512465799159</c:v>
                </c:pt>
                <c:pt idx="33">
                  <c:v>12.317709922743814</c:v>
                </c:pt>
                <c:pt idx="34">
                  <c:v>12.746940819291471</c:v>
                </c:pt>
                <c:pt idx="35">
                  <c:v>13.801479870464691</c:v>
                </c:pt>
                <c:pt idx="36">
                  <c:v>14.728472081889548</c:v>
                </c:pt>
                <c:pt idx="37">
                  <c:v>15.801175263972317</c:v>
                </c:pt>
                <c:pt idx="38">
                  <c:v>16.434467790843048</c:v>
                </c:pt>
                <c:pt idx="39">
                  <c:v>17.048938703601792</c:v>
                </c:pt>
                <c:pt idx="40">
                  <c:v>17.876797725269636</c:v>
                </c:pt>
                <c:pt idx="41">
                  <c:v>18.409788982581816</c:v>
                </c:pt>
                <c:pt idx="42">
                  <c:v>19.338142711665629</c:v>
                </c:pt>
                <c:pt idx="43">
                  <c:v>20.508842000228906</c:v>
                </c:pt>
                <c:pt idx="44">
                  <c:v>20.353704146732433</c:v>
                </c:pt>
                <c:pt idx="45">
                  <c:v>22.24744949076214</c:v>
                </c:pt>
                <c:pt idx="46">
                  <c:v>22.815982066940631</c:v>
                </c:pt>
                <c:pt idx="47">
                  <c:v>24.776544927069686</c:v>
                </c:pt>
                <c:pt idx="48">
                  <c:v>25.257465974274261</c:v>
                </c:pt>
                <c:pt idx="49">
                  <c:v>26.830363135683296</c:v>
                </c:pt>
                <c:pt idx="50">
                  <c:v>27.805660545639217</c:v>
                </c:pt>
                <c:pt idx="51">
                  <c:v>31.481586889454526</c:v>
                </c:pt>
                <c:pt idx="52">
                  <c:v>29.645905161141044</c:v>
                </c:pt>
                <c:pt idx="53">
                  <c:v>31.063274260309129</c:v>
                </c:pt>
                <c:pt idx="54">
                  <c:v>33.237447739853295</c:v>
                </c:pt>
                <c:pt idx="55">
                  <c:v>34.883696077423153</c:v>
                </c:pt>
                <c:pt idx="56">
                  <c:v>35.778488389141451</c:v>
                </c:pt>
                <c:pt idx="57">
                  <c:v>37.445852616893646</c:v>
                </c:pt>
                <c:pt idx="58">
                  <c:v>39.298220470651628</c:v>
                </c:pt>
                <c:pt idx="59">
                  <c:v>41.346631111399994</c:v>
                </c:pt>
                <c:pt idx="60">
                  <c:v>41.664976775064105</c:v>
                </c:pt>
                <c:pt idx="61">
                  <c:v>43.024279878799405</c:v>
                </c:pt>
                <c:pt idx="62">
                  <c:v>43.873717122475163</c:v>
                </c:pt>
                <c:pt idx="63">
                  <c:v>46.421180709343105</c:v>
                </c:pt>
                <c:pt idx="64">
                  <c:v>46.912757194406254</c:v>
                </c:pt>
                <c:pt idx="65">
                  <c:v>47.64001850900749</c:v>
                </c:pt>
                <c:pt idx="66">
                  <c:v>48.322744543516244</c:v>
                </c:pt>
                <c:pt idx="67">
                  <c:v>49.545325057661884</c:v>
                </c:pt>
                <c:pt idx="68">
                  <c:v>50.192504471069554</c:v>
                </c:pt>
                <c:pt idx="69">
                  <c:v>50.193984673794994</c:v>
                </c:pt>
                <c:pt idx="70">
                  <c:v>51.090992900556238</c:v>
                </c:pt>
                <c:pt idx="71">
                  <c:v>54.291278756602324</c:v>
                </c:pt>
                <c:pt idx="72">
                  <c:v>53.837409137757355</c:v>
                </c:pt>
                <c:pt idx="73">
                  <c:v>53.454245576959494</c:v>
                </c:pt>
                <c:pt idx="74">
                  <c:v>54.44619793718558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3384832"/>
        <c:axId val="373388752"/>
      </c:areaChart>
      <c:lineChart>
        <c:grouping val="standard"/>
        <c:varyColors val="0"/>
        <c:ser>
          <c:idx val="3"/>
          <c:order val="3"/>
          <c:tx>
            <c:strRef>
              <c:f>'SCENARIJ-IV'!$I$273</c:f>
              <c:strCache>
                <c:ptCount val="1"/>
                <c:pt idx="0">
                  <c:v>Premija DZZ</c:v>
                </c:pt>
              </c:strCache>
            </c:strRef>
          </c:tx>
          <c:marker>
            <c:symbol val="none"/>
          </c:marke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'SCENARIJ-IV'!$I$275:$I$349</c:f>
              <c:numCache>
                <c:formatCode>#,##0</c:formatCode>
                <c:ptCount val="75"/>
                <c:pt idx="0">
                  <c:v>332.4</c:v>
                </c:pt>
                <c:pt idx="1">
                  <c:v>332.4</c:v>
                </c:pt>
                <c:pt idx="2">
                  <c:v>332.4</c:v>
                </c:pt>
                <c:pt idx="3">
                  <c:v>332.4</c:v>
                </c:pt>
                <c:pt idx="4">
                  <c:v>332.4</c:v>
                </c:pt>
                <c:pt idx="5">
                  <c:v>332.4</c:v>
                </c:pt>
                <c:pt idx="6">
                  <c:v>332.4</c:v>
                </c:pt>
                <c:pt idx="7">
                  <c:v>332.4</c:v>
                </c:pt>
                <c:pt idx="8">
                  <c:v>332.4</c:v>
                </c:pt>
                <c:pt idx="9">
                  <c:v>332.4</c:v>
                </c:pt>
                <c:pt idx="10">
                  <c:v>332.4</c:v>
                </c:pt>
                <c:pt idx="11">
                  <c:v>332.4</c:v>
                </c:pt>
                <c:pt idx="12">
                  <c:v>332.4</c:v>
                </c:pt>
                <c:pt idx="13">
                  <c:v>332.4</c:v>
                </c:pt>
                <c:pt idx="14">
                  <c:v>332.4</c:v>
                </c:pt>
                <c:pt idx="15">
                  <c:v>332.4</c:v>
                </c:pt>
                <c:pt idx="16">
                  <c:v>332.4</c:v>
                </c:pt>
                <c:pt idx="17">
                  <c:v>332.4</c:v>
                </c:pt>
                <c:pt idx="18">
                  <c:v>332.4</c:v>
                </c:pt>
                <c:pt idx="19">
                  <c:v>332.4</c:v>
                </c:pt>
                <c:pt idx="20">
                  <c:v>332.4</c:v>
                </c:pt>
                <c:pt idx="21">
                  <c:v>332.4</c:v>
                </c:pt>
                <c:pt idx="22">
                  <c:v>332.4</c:v>
                </c:pt>
                <c:pt idx="23">
                  <c:v>332.4</c:v>
                </c:pt>
                <c:pt idx="24">
                  <c:v>332.4</c:v>
                </c:pt>
                <c:pt idx="25">
                  <c:v>332.4</c:v>
                </c:pt>
                <c:pt idx="26">
                  <c:v>332.4</c:v>
                </c:pt>
                <c:pt idx="27">
                  <c:v>332.4</c:v>
                </c:pt>
                <c:pt idx="28">
                  <c:v>332.4</c:v>
                </c:pt>
                <c:pt idx="29">
                  <c:v>332.4</c:v>
                </c:pt>
                <c:pt idx="30">
                  <c:v>332.4</c:v>
                </c:pt>
                <c:pt idx="31">
                  <c:v>332.4</c:v>
                </c:pt>
                <c:pt idx="32">
                  <c:v>332.4</c:v>
                </c:pt>
                <c:pt idx="33">
                  <c:v>332.4</c:v>
                </c:pt>
                <c:pt idx="34">
                  <c:v>332.4</c:v>
                </c:pt>
                <c:pt idx="35">
                  <c:v>332.4</c:v>
                </c:pt>
                <c:pt idx="36">
                  <c:v>332.4</c:v>
                </c:pt>
                <c:pt idx="37">
                  <c:v>332.4</c:v>
                </c:pt>
                <c:pt idx="38">
                  <c:v>332.4</c:v>
                </c:pt>
                <c:pt idx="39">
                  <c:v>332.4</c:v>
                </c:pt>
                <c:pt idx="40">
                  <c:v>332.4</c:v>
                </c:pt>
                <c:pt idx="41">
                  <c:v>332.4</c:v>
                </c:pt>
                <c:pt idx="42">
                  <c:v>332.4</c:v>
                </c:pt>
                <c:pt idx="43">
                  <c:v>332.4</c:v>
                </c:pt>
                <c:pt idx="44">
                  <c:v>332.4</c:v>
                </c:pt>
                <c:pt idx="45">
                  <c:v>332.4</c:v>
                </c:pt>
                <c:pt idx="46">
                  <c:v>332.4</c:v>
                </c:pt>
                <c:pt idx="47">
                  <c:v>332.4</c:v>
                </c:pt>
                <c:pt idx="48">
                  <c:v>332.4</c:v>
                </c:pt>
                <c:pt idx="49">
                  <c:v>332.4</c:v>
                </c:pt>
                <c:pt idx="50">
                  <c:v>332.4</c:v>
                </c:pt>
                <c:pt idx="51">
                  <c:v>332.4</c:v>
                </c:pt>
                <c:pt idx="52">
                  <c:v>332.4</c:v>
                </c:pt>
                <c:pt idx="53">
                  <c:v>332.4</c:v>
                </c:pt>
                <c:pt idx="54">
                  <c:v>332.4</c:v>
                </c:pt>
                <c:pt idx="55">
                  <c:v>332.4</c:v>
                </c:pt>
                <c:pt idx="56">
                  <c:v>332.4</c:v>
                </c:pt>
                <c:pt idx="57">
                  <c:v>332.4</c:v>
                </c:pt>
                <c:pt idx="58">
                  <c:v>332.4</c:v>
                </c:pt>
                <c:pt idx="59">
                  <c:v>332.4</c:v>
                </c:pt>
                <c:pt idx="60">
                  <c:v>332.4</c:v>
                </c:pt>
                <c:pt idx="61">
                  <c:v>332.4</c:v>
                </c:pt>
                <c:pt idx="62">
                  <c:v>332.4</c:v>
                </c:pt>
                <c:pt idx="63">
                  <c:v>332.4</c:v>
                </c:pt>
                <c:pt idx="64">
                  <c:v>332.4</c:v>
                </c:pt>
                <c:pt idx="65">
                  <c:v>332.4</c:v>
                </c:pt>
                <c:pt idx="66">
                  <c:v>332.4</c:v>
                </c:pt>
                <c:pt idx="67">
                  <c:v>332.4</c:v>
                </c:pt>
                <c:pt idx="68">
                  <c:v>332.4</c:v>
                </c:pt>
                <c:pt idx="69">
                  <c:v>332.4</c:v>
                </c:pt>
                <c:pt idx="70">
                  <c:v>332.4</c:v>
                </c:pt>
                <c:pt idx="71">
                  <c:v>332.4</c:v>
                </c:pt>
                <c:pt idx="72">
                  <c:v>332.4</c:v>
                </c:pt>
                <c:pt idx="73">
                  <c:v>332.4</c:v>
                </c:pt>
                <c:pt idx="74">
                  <c:v>332.4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3384832"/>
        <c:axId val="373388752"/>
      </c:lineChart>
      <c:catAx>
        <c:axId val="373384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3388752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3388752"/>
        <c:scaling>
          <c:orientation val="minMax"/>
          <c:max val="1050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373384832"/>
        <c:crosses val="autoZero"/>
        <c:crossBetween val="between"/>
        <c:majorUnit val="200"/>
      </c:valAx>
    </c:plotArea>
    <c:legend>
      <c:legendPos val="r"/>
      <c:layout>
        <c:manualLayout>
          <c:xMode val="edge"/>
          <c:yMode val="edge"/>
          <c:x val="0.15263998250218858"/>
          <c:y val="0.12905365995917167"/>
          <c:w val="0.46120015610293619"/>
          <c:h val="0.334868766404203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0857392825903"/>
          <c:y val="5.1400554097404488E-2"/>
          <c:w val="0.82035979877515308"/>
          <c:h val="0.8326195683872849"/>
        </c:manualLayout>
      </c:layout>
      <c:areaChart>
        <c:grouping val="stacked"/>
        <c:varyColors val="0"/>
        <c:ser>
          <c:idx val="0"/>
          <c:order val="0"/>
          <c:tx>
            <c:strRef>
              <c:f>'SCENARIJ V'!$C$273</c:f>
              <c:strCache>
                <c:ptCount val="1"/>
                <c:pt idx="0">
                  <c:v>Letna odbitna franšiza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 V'!$C$275:$C$349</c:f>
              <c:numCache>
                <c:formatCode>#,##0</c:formatCode>
                <c:ptCount val="75"/>
                <c:pt idx="0">
                  <c:v>5.2581339243972999E-2</c:v>
                </c:pt>
                <c:pt idx="1">
                  <c:v>0.17103153691734146</c:v>
                </c:pt>
                <c:pt idx="2">
                  <c:v>1.0255704855641854</c:v>
                </c:pt>
                <c:pt idx="3">
                  <c:v>4.7898997729621442</c:v>
                </c:pt>
                <c:pt idx="4">
                  <c:v>9.140413032310919</c:v>
                </c:pt>
                <c:pt idx="5">
                  <c:v>15.924991249811255</c:v>
                </c:pt>
                <c:pt idx="6">
                  <c:v>21.451399078672289</c:v>
                </c:pt>
                <c:pt idx="7">
                  <c:v>26.046316692640989</c:v>
                </c:pt>
                <c:pt idx="8">
                  <c:v>32.323537395294544</c:v>
                </c:pt>
                <c:pt idx="9">
                  <c:v>39.370949584880002</c:v>
                </c:pt>
                <c:pt idx="10">
                  <c:v>54.183236149157622</c:v>
                </c:pt>
                <c:pt idx="11">
                  <c:v>61.278256183104361</c:v>
                </c:pt>
                <c:pt idx="12">
                  <c:v>62.606916624053412</c:v>
                </c:pt>
                <c:pt idx="13">
                  <c:v>64.536326349794408</c:v>
                </c:pt>
                <c:pt idx="14">
                  <c:v>66.53990538149867</c:v>
                </c:pt>
                <c:pt idx="15">
                  <c:v>67.680842795030259</c:v>
                </c:pt>
                <c:pt idx="16">
                  <c:v>69.892642793198789</c:v>
                </c:pt>
                <c:pt idx="17">
                  <c:v>71.63330578416047</c:v>
                </c:pt>
                <c:pt idx="18">
                  <c:v>73.801942154754784</c:v>
                </c:pt>
                <c:pt idx="19">
                  <c:v>76.058122681138101</c:v>
                </c:pt>
                <c:pt idx="20">
                  <c:v>77.017254043009913</c:v>
                </c:pt>
                <c:pt idx="21">
                  <c:v>78.543705993211375</c:v>
                </c:pt>
                <c:pt idx="22">
                  <c:v>81.360209970802927</c:v>
                </c:pt>
                <c:pt idx="23">
                  <c:v>83.575329944727542</c:v>
                </c:pt>
                <c:pt idx="24">
                  <c:v>86.138091379205449</c:v>
                </c:pt>
                <c:pt idx="25">
                  <c:v>87.451367676040562</c:v>
                </c:pt>
                <c:pt idx="26">
                  <c:v>91.974291420203485</c:v>
                </c:pt>
                <c:pt idx="27">
                  <c:v>94.182611347825258</c:v>
                </c:pt>
                <c:pt idx="28">
                  <c:v>97.341436746781042</c:v>
                </c:pt>
                <c:pt idx="29">
                  <c:v>99.395656330198278</c:v>
                </c:pt>
                <c:pt idx="30">
                  <c:v>102.98236860412415</c:v>
                </c:pt>
                <c:pt idx="31">
                  <c:v>105.66481970906571</c:v>
                </c:pt>
                <c:pt idx="32">
                  <c:v>112.04020422281887</c:v>
                </c:pt>
                <c:pt idx="33">
                  <c:v>115.26505035864375</c:v>
                </c:pt>
                <c:pt idx="34">
                  <c:v>118.65490200515156</c:v>
                </c:pt>
                <c:pt idx="35">
                  <c:v>124.54529890309504</c:v>
                </c:pt>
                <c:pt idx="36">
                  <c:v>131.38042868990496</c:v>
                </c:pt>
                <c:pt idx="37">
                  <c:v>133.83090600747809</c:v>
                </c:pt>
                <c:pt idx="38">
                  <c:v>137.65181208173507</c:v>
                </c:pt>
                <c:pt idx="39">
                  <c:v>138.01562060578158</c:v>
                </c:pt>
                <c:pt idx="40">
                  <c:v>141.6262126563856</c:v>
                </c:pt>
                <c:pt idx="41">
                  <c:v>153.99654602112901</c:v>
                </c:pt>
                <c:pt idx="42">
                  <c:v>160.72840496505728</c:v>
                </c:pt>
                <c:pt idx="43">
                  <c:v>161.86520030876281</c:v>
                </c:pt>
                <c:pt idx="44">
                  <c:v>167.74087647546185</c:v>
                </c:pt>
                <c:pt idx="45">
                  <c:v>174.1565706280671</c:v>
                </c:pt>
                <c:pt idx="46">
                  <c:v>174.67698373818683</c:v>
                </c:pt>
                <c:pt idx="47">
                  <c:v>186.49199333606728</c:v>
                </c:pt>
                <c:pt idx="48">
                  <c:v>188.72225647250394</c:v>
                </c:pt>
                <c:pt idx="49">
                  <c:v>195.97116271895808</c:v>
                </c:pt>
                <c:pt idx="50">
                  <c:v>207.79152518505632</c:v>
                </c:pt>
                <c:pt idx="51">
                  <c:v>224.51482085246047</c:v>
                </c:pt>
                <c:pt idx="52">
                  <c:v>190.95762064092861</c:v>
                </c:pt>
                <c:pt idx="53">
                  <c:v>209.35253522943401</c:v>
                </c:pt>
                <c:pt idx="54">
                  <c:v>212.7787096990061</c:v>
                </c:pt>
                <c:pt idx="55">
                  <c:v>219.6989090632826</c:v>
                </c:pt>
                <c:pt idx="56">
                  <c:v>223.08010054250701</c:v>
                </c:pt>
                <c:pt idx="57">
                  <c:v>227.19485473030605</c:v>
                </c:pt>
                <c:pt idx="58">
                  <c:v>231.78913240468734</c:v>
                </c:pt>
                <c:pt idx="59">
                  <c:v>233.75985730899001</c:v>
                </c:pt>
                <c:pt idx="60">
                  <c:v>238.7577736191798</c:v>
                </c:pt>
                <c:pt idx="61">
                  <c:v>236.40729838320777</c:v>
                </c:pt>
                <c:pt idx="62">
                  <c:v>239.15476651681772</c:v>
                </c:pt>
                <c:pt idx="63">
                  <c:v>244.41044130789126</c:v>
                </c:pt>
                <c:pt idx="64">
                  <c:v>244.48209939485639</c:v>
                </c:pt>
                <c:pt idx="65">
                  <c:v>244.18475216663938</c:v>
                </c:pt>
                <c:pt idx="66">
                  <c:v>245.10966761015396</c:v>
                </c:pt>
                <c:pt idx="67">
                  <c:v>244.83610342640193</c:v>
                </c:pt>
                <c:pt idx="68">
                  <c:v>235.87304504635034</c:v>
                </c:pt>
                <c:pt idx="69">
                  <c:v>233.97129489344428</c:v>
                </c:pt>
                <c:pt idx="70">
                  <c:v>244.00630207718194</c:v>
                </c:pt>
                <c:pt idx="71">
                  <c:v>243.72481114193317</c:v>
                </c:pt>
                <c:pt idx="72">
                  <c:v>243.32967167706738</c:v>
                </c:pt>
                <c:pt idx="73">
                  <c:v>242.90785382947539</c:v>
                </c:pt>
                <c:pt idx="74">
                  <c:v>242.75592089763376</c:v>
                </c:pt>
              </c:numCache>
            </c:numRef>
          </c:val>
        </c:ser>
        <c:ser>
          <c:idx val="1"/>
          <c:order val="1"/>
          <c:tx>
            <c:strRef>
              <c:f>'SCENARIJ V'!$D$273</c:f>
              <c:strCache>
                <c:ptCount val="1"/>
                <c:pt idx="0">
                  <c:v>Participacija pri prvem obisku</c:v>
                </c:pt>
              </c:strCache>
            </c:strRef>
          </c:tx>
          <c:spPr>
            <a:solidFill>
              <a:srgbClr val="FB89E8"/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 V'!$D$275:$D$349</c:f>
              <c:numCache>
                <c:formatCode>#,##0</c:formatCode>
                <c:ptCount val="75"/>
                <c:pt idx="0">
                  <c:v>7.9383576478682504E-3</c:v>
                </c:pt>
                <c:pt idx="1">
                  <c:v>5.0588940821599829E-2</c:v>
                </c:pt>
                <c:pt idx="2">
                  <c:v>0.18372420219958771</c:v>
                </c:pt>
                <c:pt idx="3">
                  <c:v>1.2547918203067561</c:v>
                </c:pt>
                <c:pt idx="4">
                  <c:v>2.9677390481140127</c:v>
                </c:pt>
                <c:pt idx="5">
                  <c:v>5.5163998853974894</c:v>
                </c:pt>
                <c:pt idx="6">
                  <c:v>7.9968016992950304</c:v>
                </c:pt>
                <c:pt idx="7">
                  <c:v>10.509024659160024</c:v>
                </c:pt>
                <c:pt idx="8">
                  <c:v>12.516383026142623</c:v>
                </c:pt>
                <c:pt idx="9">
                  <c:v>14.894776425367439</c:v>
                </c:pt>
                <c:pt idx="10">
                  <c:v>18.442501373229504</c:v>
                </c:pt>
                <c:pt idx="11">
                  <c:v>22.318642390398072</c:v>
                </c:pt>
                <c:pt idx="12">
                  <c:v>22.583256841231954</c:v>
                </c:pt>
                <c:pt idx="13">
                  <c:v>23.658607358077326</c:v>
                </c:pt>
                <c:pt idx="14">
                  <c:v>24.890829287150574</c:v>
                </c:pt>
                <c:pt idx="15">
                  <c:v>25.10300595753899</c:v>
                </c:pt>
                <c:pt idx="16">
                  <c:v>25.280230854780882</c:v>
                </c:pt>
                <c:pt idx="17">
                  <c:v>25.537858465479502</c:v>
                </c:pt>
                <c:pt idx="18">
                  <c:v>26.743738713803502</c:v>
                </c:pt>
                <c:pt idx="19">
                  <c:v>26.329041525244353</c:v>
                </c:pt>
                <c:pt idx="20">
                  <c:v>27.220120390361885</c:v>
                </c:pt>
                <c:pt idx="21">
                  <c:v>26.664009843933041</c:v>
                </c:pt>
                <c:pt idx="22">
                  <c:v>27.761224601620189</c:v>
                </c:pt>
                <c:pt idx="23">
                  <c:v>28.627230826054941</c:v>
                </c:pt>
                <c:pt idx="24">
                  <c:v>29.390919280388683</c:v>
                </c:pt>
                <c:pt idx="25">
                  <c:v>29.545288060972453</c:v>
                </c:pt>
                <c:pt idx="26">
                  <c:v>29.989660454358646</c:v>
                </c:pt>
                <c:pt idx="27">
                  <c:v>31.431361608117214</c:v>
                </c:pt>
                <c:pt idx="28">
                  <c:v>32.947097977881974</c:v>
                </c:pt>
                <c:pt idx="29">
                  <c:v>34.221044414415196</c:v>
                </c:pt>
                <c:pt idx="30">
                  <c:v>35.553919918487651</c:v>
                </c:pt>
                <c:pt idx="31">
                  <c:v>37.103600386067868</c:v>
                </c:pt>
                <c:pt idx="32">
                  <c:v>38.527417095348895</c:v>
                </c:pt>
                <c:pt idx="33">
                  <c:v>40.997521439089255</c:v>
                </c:pt>
                <c:pt idx="34">
                  <c:v>43.371674329626622</c:v>
                </c:pt>
                <c:pt idx="35">
                  <c:v>46.611373404956041</c:v>
                </c:pt>
                <c:pt idx="36">
                  <c:v>48.999258362510673</c:v>
                </c:pt>
                <c:pt idx="37">
                  <c:v>49.470413126409312</c:v>
                </c:pt>
                <c:pt idx="38">
                  <c:v>53.576411506068375</c:v>
                </c:pt>
                <c:pt idx="39">
                  <c:v>54.565535638659689</c:v>
                </c:pt>
                <c:pt idx="40">
                  <c:v>55.832821623854095</c:v>
                </c:pt>
                <c:pt idx="41">
                  <c:v>58.643668017361044</c:v>
                </c:pt>
                <c:pt idx="42">
                  <c:v>60.255709853414814</c:v>
                </c:pt>
                <c:pt idx="43">
                  <c:v>60.966961827062704</c:v>
                </c:pt>
                <c:pt idx="44">
                  <c:v>62.326442615973008</c:v>
                </c:pt>
                <c:pt idx="45">
                  <c:v>65.509464103128252</c:v>
                </c:pt>
                <c:pt idx="46">
                  <c:v>65.344614641299728</c:v>
                </c:pt>
                <c:pt idx="47">
                  <c:v>69.598080060669488</c:v>
                </c:pt>
                <c:pt idx="48">
                  <c:v>72.384373080500339</c:v>
                </c:pt>
                <c:pt idx="49">
                  <c:v>75.711467423629614</c:v>
                </c:pt>
                <c:pt idx="50">
                  <c:v>82.145794338385784</c:v>
                </c:pt>
                <c:pt idx="51">
                  <c:v>88.877293162853618</c:v>
                </c:pt>
                <c:pt idx="52">
                  <c:v>82.933919077330501</c:v>
                </c:pt>
                <c:pt idx="53">
                  <c:v>89.277379205903372</c:v>
                </c:pt>
                <c:pt idx="54">
                  <c:v>90.794620431762809</c:v>
                </c:pt>
                <c:pt idx="55">
                  <c:v>93.034958718995128</c:v>
                </c:pt>
                <c:pt idx="56">
                  <c:v>96.971157025264162</c:v>
                </c:pt>
                <c:pt idx="57">
                  <c:v>100.26311161768515</c:v>
                </c:pt>
                <c:pt idx="58">
                  <c:v>106.09785300183412</c:v>
                </c:pt>
                <c:pt idx="59">
                  <c:v>111.42272107565825</c:v>
                </c:pt>
                <c:pt idx="60">
                  <c:v>116.59784289496</c:v>
                </c:pt>
                <c:pt idx="61">
                  <c:v>118.55413218088128</c:v>
                </c:pt>
                <c:pt idx="62">
                  <c:v>123.13136893097311</c:v>
                </c:pt>
                <c:pt idx="63">
                  <c:v>132.20922136049981</c:v>
                </c:pt>
                <c:pt idx="64">
                  <c:v>133.44393792644152</c:v>
                </c:pt>
                <c:pt idx="65">
                  <c:v>141.83350555973814</c:v>
                </c:pt>
                <c:pt idx="66">
                  <c:v>145.86124321517161</c:v>
                </c:pt>
                <c:pt idx="67">
                  <c:v>144.08017568993108</c:v>
                </c:pt>
                <c:pt idx="68">
                  <c:v>142.65216062598773</c:v>
                </c:pt>
                <c:pt idx="69">
                  <c:v>138.59496224912505</c:v>
                </c:pt>
                <c:pt idx="70">
                  <c:v>153.91797194842007</c:v>
                </c:pt>
                <c:pt idx="71">
                  <c:v>147.76009333932706</c:v>
                </c:pt>
                <c:pt idx="72">
                  <c:v>142.68833537626045</c:v>
                </c:pt>
                <c:pt idx="73">
                  <c:v>176.88534432720616</c:v>
                </c:pt>
                <c:pt idx="74">
                  <c:v>193.30862648540815</c:v>
                </c:pt>
              </c:numCache>
            </c:numRef>
          </c:val>
        </c:ser>
        <c:ser>
          <c:idx val="2"/>
          <c:order val="2"/>
          <c:tx>
            <c:strRef>
              <c:f>'SCENARIJ V'!$E$273</c:f>
              <c:strCache>
                <c:ptCount val="1"/>
                <c:pt idx="0">
                  <c:v>Participacija pri receptu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 V'!$E$275:$E$349</c:f>
              <c:numCache>
                <c:formatCode>#,##0</c:formatCode>
                <c:ptCount val="75"/>
                <c:pt idx="0">
                  <c:v>5.9537682359012307E-4</c:v>
                </c:pt>
                <c:pt idx="1">
                  <c:v>2.9851853356569671E-3</c:v>
                </c:pt>
                <c:pt idx="2">
                  <c:v>2.0112965293428538E-2</c:v>
                </c:pt>
                <c:pt idx="3">
                  <c:v>0.12753928800431374</c:v>
                </c:pt>
                <c:pt idx="4">
                  <c:v>0.2960456252903898</c:v>
                </c:pt>
                <c:pt idx="5">
                  <c:v>0.52647331423098476</c:v>
                </c:pt>
                <c:pt idx="6">
                  <c:v>0.76381276169617163</c:v>
                </c:pt>
                <c:pt idx="7">
                  <c:v>0.98402685444861793</c:v>
                </c:pt>
                <c:pt idx="8">
                  <c:v>1.2278093792784726</c:v>
                </c:pt>
                <c:pt idx="9">
                  <c:v>1.4904282573705943</c:v>
                </c:pt>
                <c:pt idx="10">
                  <c:v>1.9317910552957298</c:v>
                </c:pt>
                <c:pt idx="11">
                  <c:v>2.2878981651735453</c:v>
                </c:pt>
                <c:pt idx="12">
                  <c:v>2.4027489384457992</c:v>
                </c:pt>
                <c:pt idx="13">
                  <c:v>2.5647785753313812</c:v>
                </c:pt>
                <c:pt idx="14">
                  <c:v>2.7236452756427392</c:v>
                </c:pt>
                <c:pt idx="15">
                  <c:v>2.8219143937289664</c:v>
                </c:pt>
                <c:pt idx="16">
                  <c:v>3.0080753868758663</c:v>
                </c:pt>
                <c:pt idx="17">
                  <c:v>3.0892441131732067</c:v>
                </c:pt>
                <c:pt idx="18">
                  <c:v>3.2939979783053843</c:v>
                </c:pt>
                <c:pt idx="19">
                  <c:v>3.3754816275005628</c:v>
                </c:pt>
                <c:pt idx="20">
                  <c:v>3.5574857515376239</c:v>
                </c:pt>
                <c:pt idx="21">
                  <c:v>3.6567297981649411</c:v>
                </c:pt>
                <c:pt idx="22">
                  <c:v>3.8088095301151377</c:v>
                </c:pt>
                <c:pt idx="23">
                  <c:v>4.034119359594925</c:v>
                </c:pt>
                <c:pt idx="24">
                  <c:v>4.4188742808664445</c:v>
                </c:pt>
                <c:pt idx="25">
                  <c:v>4.3712867695590401</c:v>
                </c:pt>
                <c:pt idx="26">
                  <c:v>4.7319872982805737</c:v>
                </c:pt>
                <c:pt idx="27">
                  <c:v>5.2038565978914555</c:v>
                </c:pt>
                <c:pt idx="28">
                  <c:v>5.5625747381660853</c:v>
                </c:pt>
                <c:pt idx="29">
                  <c:v>5.9212584099217906</c:v>
                </c:pt>
                <c:pt idx="30">
                  <c:v>6.4645238649912455</c:v>
                </c:pt>
                <c:pt idx="31">
                  <c:v>6.9503428455419334</c:v>
                </c:pt>
                <c:pt idx="32">
                  <c:v>7.6256501351554355</c:v>
                </c:pt>
                <c:pt idx="33">
                  <c:v>8.2962414186860354</c:v>
                </c:pt>
                <c:pt idx="34">
                  <c:v>9.078107909849523</c:v>
                </c:pt>
                <c:pt idx="35">
                  <c:v>9.9965927410968192</c:v>
                </c:pt>
                <c:pt idx="36">
                  <c:v>10.775020551608074</c:v>
                </c:pt>
                <c:pt idx="37">
                  <c:v>11.422467151356374</c:v>
                </c:pt>
                <c:pt idx="38">
                  <c:v>13.138646497566652</c:v>
                </c:pt>
                <c:pt idx="39">
                  <c:v>13.264713956484467</c:v>
                </c:pt>
                <c:pt idx="40">
                  <c:v>14.469429315207723</c:v>
                </c:pt>
                <c:pt idx="41">
                  <c:v>15.894172359467266</c:v>
                </c:pt>
                <c:pt idx="42">
                  <c:v>17.173898944375946</c:v>
                </c:pt>
                <c:pt idx="43">
                  <c:v>17.994700767946096</c:v>
                </c:pt>
                <c:pt idx="44">
                  <c:v>19.265056119107676</c:v>
                </c:pt>
                <c:pt idx="45">
                  <c:v>20.409312114652952</c:v>
                </c:pt>
                <c:pt idx="46">
                  <c:v>21.412489432578493</c:v>
                </c:pt>
                <c:pt idx="47">
                  <c:v>22.977965592799091</c:v>
                </c:pt>
                <c:pt idx="48">
                  <c:v>24.198611400061729</c:v>
                </c:pt>
                <c:pt idx="49">
                  <c:v>25.579513827861469</c:v>
                </c:pt>
                <c:pt idx="50">
                  <c:v>27.968234695136026</c:v>
                </c:pt>
                <c:pt idx="51">
                  <c:v>31.055018045645969</c:v>
                </c:pt>
                <c:pt idx="52">
                  <c:v>27.985387478797168</c:v>
                </c:pt>
                <c:pt idx="53">
                  <c:v>30.70292361036347</c:v>
                </c:pt>
                <c:pt idx="54">
                  <c:v>31.799070795714904</c:v>
                </c:pt>
                <c:pt idx="55">
                  <c:v>33.254093106027952</c:v>
                </c:pt>
                <c:pt idx="56">
                  <c:v>34.105338717861144</c:v>
                </c:pt>
                <c:pt idx="57">
                  <c:v>35.777516965335558</c:v>
                </c:pt>
                <c:pt idx="58">
                  <c:v>37.317037463131513</c:v>
                </c:pt>
                <c:pt idx="59">
                  <c:v>38.293531486495418</c:v>
                </c:pt>
                <c:pt idx="60">
                  <c:v>39.593711031712246</c:v>
                </c:pt>
                <c:pt idx="61">
                  <c:v>40.637723861080296</c:v>
                </c:pt>
                <c:pt idx="62">
                  <c:v>41.811547728042704</c:v>
                </c:pt>
                <c:pt idx="63">
                  <c:v>44.188899804050138</c:v>
                </c:pt>
                <c:pt idx="64">
                  <c:v>43.534960836945466</c:v>
                </c:pt>
                <c:pt idx="65">
                  <c:v>45.658622887718224</c:v>
                </c:pt>
                <c:pt idx="66">
                  <c:v>45.357762319126493</c:v>
                </c:pt>
                <c:pt idx="67">
                  <c:v>45.977959313905309</c:v>
                </c:pt>
                <c:pt idx="68">
                  <c:v>45.077902698284674</c:v>
                </c:pt>
                <c:pt idx="69">
                  <c:v>44.913815778476732</c:v>
                </c:pt>
                <c:pt idx="70">
                  <c:v>50.360741269269845</c:v>
                </c:pt>
                <c:pt idx="71">
                  <c:v>46.690645861054549</c:v>
                </c:pt>
                <c:pt idx="72">
                  <c:v>47.700823462195544</c:v>
                </c:pt>
                <c:pt idx="73">
                  <c:v>52.904757822137782</c:v>
                </c:pt>
                <c:pt idx="74">
                  <c:v>54.397104882986575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3385224"/>
        <c:axId val="373385616"/>
      </c:areaChart>
      <c:lineChart>
        <c:grouping val="standard"/>
        <c:varyColors val="0"/>
        <c:ser>
          <c:idx val="3"/>
          <c:order val="3"/>
          <c:tx>
            <c:strRef>
              <c:f>'SCENARIJ V'!$B$273</c:f>
              <c:strCache>
                <c:ptCount val="1"/>
                <c:pt idx="0">
                  <c:v>Premija DZZ</c:v>
                </c:pt>
              </c:strCache>
            </c:strRef>
          </c:tx>
          <c:marker>
            <c:symbol val="none"/>
          </c:marker>
          <c:val>
            <c:numRef>
              <c:f>'SCENARIJ V'!$B$275:$B$349</c:f>
              <c:numCache>
                <c:formatCode>#,##0</c:formatCode>
                <c:ptCount val="75"/>
                <c:pt idx="0">
                  <c:v>332.4</c:v>
                </c:pt>
                <c:pt idx="1">
                  <c:v>332.4</c:v>
                </c:pt>
                <c:pt idx="2">
                  <c:v>332.4</c:v>
                </c:pt>
                <c:pt idx="3">
                  <c:v>332.4</c:v>
                </c:pt>
                <c:pt idx="4">
                  <c:v>332.4</c:v>
                </c:pt>
                <c:pt idx="5">
                  <c:v>332.4</c:v>
                </c:pt>
                <c:pt idx="6">
                  <c:v>332.4</c:v>
                </c:pt>
                <c:pt idx="7">
                  <c:v>332.4</c:v>
                </c:pt>
                <c:pt idx="8">
                  <c:v>332.4</c:v>
                </c:pt>
                <c:pt idx="9">
                  <c:v>332.4</c:v>
                </c:pt>
                <c:pt idx="10">
                  <c:v>332.4</c:v>
                </c:pt>
                <c:pt idx="11">
                  <c:v>332.4</c:v>
                </c:pt>
                <c:pt idx="12">
                  <c:v>332.4</c:v>
                </c:pt>
                <c:pt idx="13">
                  <c:v>332.4</c:v>
                </c:pt>
                <c:pt idx="14">
                  <c:v>332.4</c:v>
                </c:pt>
                <c:pt idx="15">
                  <c:v>332.4</c:v>
                </c:pt>
                <c:pt idx="16">
                  <c:v>332.4</c:v>
                </c:pt>
                <c:pt idx="17">
                  <c:v>332.4</c:v>
                </c:pt>
                <c:pt idx="18">
                  <c:v>332.4</c:v>
                </c:pt>
                <c:pt idx="19">
                  <c:v>332.4</c:v>
                </c:pt>
                <c:pt idx="20">
                  <c:v>332.4</c:v>
                </c:pt>
                <c:pt idx="21">
                  <c:v>332.4</c:v>
                </c:pt>
                <c:pt idx="22">
                  <c:v>332.4</c:v>
                </c:pt>
                <c:pt idx="23">
                  <c:v>332.4</c:v>
                </c:pt>
                <c:pt idx="24">
                  <c:v>332.4</c:v>
                </c:pt>
                <c:pt idx="25">
                  <c:v>332.4</c:v>
                </c:pt>
                <c:pt idx="26">
                  <c:v>332.4</c:v>
                </c:pt>
                <c:pt idx="27">
                  <c:v>332.4</c:v>
                </c:pt>
                <c:pt idx="28">
                  <c:v>332.4</c:v>
                </c:pt>
                <c:pt idx="29">
                  <c:v>332.4</c:v>
                </c:pt>
                <c:pt idx="30">
                  <c:v>332.4</c:v>
                </c:pt>
                <c:pt idx="31">
                  <c:v>332.4</c:v>
                </c:pt>
                <c:pt idx="32">
                  <c:v>332.4</c:v>
                </c:pt>
                <c:pt idx="33">
                  <c:v>332.4</c:v>
                </c:pt>
                <c:pt idx="34">
                  <c:v>332.4</c:v>
                </c:pt>
                <c:pt idx="35">
                  <c:v>332.4</c:v>
                </c:pt>
                <c:pt idx="36">
                  <c:v>332.4</c:v>
                </c:pt>
                <c:pt idx="37">
                  <c:v>332.4</c:v>
                </c:pt>
                <c:pt idx="38">
                  <c:v>332.4</c:v>
                </c:pt>
                <c:pt idx="39">
                  <c:v>332.4</c:v>
                </c:pt>
                <c:pt idx="40">
                  <c:v>332.4</c:v>
                </c:pt>
                <c:pt idx="41">
                  <c:v>332.4</c:v>
                </c:pt>
                <c:pt idx="42">
                  <c:v>332.4</c:v>
                </c:pt>
                <c:pt idx="43">
                  <c:v>332.4</c:v>
                </c:pt>
                <c:pt idx="44">
                  <c:v>332.4</c:v>
                </c:pt>
                <c:pt idx="45">
                  <c:v>332.4</c:v>
                </c:pt>
                <c:pt idx="46">
                  <c:v>332.4</c:v>
                </c:pt>
                <c:pt idx="47">
                  <c:v>332.4</c:v>
                </c:pt>
                <c:pt idx="48">
                  <c:v>332.4</c:v>
                </c:pt>
                <c:pt idx="49">
                  <c:v>332.4</c:v>
                </c:pt>
                <c:pt idx="50">
                  <c:v>332.4</c:v>
                </c:pt>
                <c:pt idx="51">
                  <c:v>332.4</c:v>
                </c:pt>
                <c:pt idx="52">
                  <c:v>332.4</c:v>
                </c:pt>
                <c:pt idx="53">
                  <c:v>332.4</c:v>
                </c:pt>
                <c:pt idx="54">
                  <c:v>332.4</c:v>
                </c:pt>
                <c:pt idx="55">
                  <c:v>332.4</c:v>
                </c:pt>
                <c:pt idx="56">
                  <c:v>332.4</c:v>
                </c:pt>
                <c:pt idx="57">
                  <c:v>332.4</c:v>
                </c:pt>
                <c:pt idx="58">
                  <c:v>332.4</c:v>
                </c:pt>
                <c:pt idx="59">
                  <c:v>332.4</c:v>
                </c:pt>
                <c:pt idx="60">
                  <c:v>332.4</c:v>
                </c:pt>
                <c:pt idx="61">
                  <c:v>332.4</c:v>
                </c:pt>
                <c:pt idx="62">
                  <c:v>332.4</c:v>
                </c:pt>
                <c:pt idx="63">
                  <c:v>332.4</c:v>
                </c:pt>
                <c:pt idx="64">
                  <c:v>332.4</c:v>
                </c:pt>
                <c:pt idx="65">
                  <c:v>332.4</c:v>
                </c:pt>
                <c:pt idx="66">
                  <c:v>332.4</c:v>
                </c:pt>
                <c:pt idx="67">
                  <c:v>332.4</c:v>
                </c:pt>
                <c:pt idx="68">
                  <c:v>332.4</c:v>
                </c:pt>
                <c:pt idx="69">
                  <c:v>332.4</c:v>
                </c:pt>
                <c:pt idx="70">
                  <c:v>332.4</c:v>
                </c:pt>
                <c:pt idx="71">
                  <c:v>332.4</c:v>
                </c:pt>
                <c:pt idx="72">
                  <c:v>332.4</c:v>
                </c:pt>
                <c:pt idx="73">
                  <c:v>332.4</c:v>
                </c:pt>
                <c:pt idx="74">
                  <c:v>332.4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3385224"/>
        <c:axId val="373385616"/>
      </c:lineChart>
      <c:catAx>
        <c:axId val="373385224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crossAx val="373385616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3385616"/>
        <c:scaling>
          <c:orientation val="minMax"/>
          <c:max val="550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373385224"/>
        <c:crosses val="autoZero"/>
        <c:crossBetween val="between"/>
        <c:majorUnit val="50"/>
      </c:valAx>
    </c:plotArea>
    <c:legend>
      <c:legendPos val="r"/>
      <c:layout>
        <c:manualLayout>
          <c:xMode val="edge"/>
          <c:yMode val="edge"/>
          <c:x val="0.15801217817643837"/>
          <c:y val="3.2763656220824756E-2"/>
          <c:w val="0.47366102192749582"/>
          <c:h val="0.334868766404203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0857392825903"/>
          <c:y val="5.1400554097404488E-2"/>
          <c:w val="0.86202646544181982"/>
          <c:h val="0.8326195683872849"/>
        </c:manualLayout>
      </c:layout>
      <c:areaChart>
        <c:grouping val="stacked"/>
        <c:varyColors val="0"/>
        <c:ser>
          <c:idx val="0"/>
          <c:order val="0"/>
          <c:tx>
            <c:strRef>
              <c:f>'SCENARIJ V'!$J$273</c:f>
              <c:strCache>
                <c:ptCount val="1"/>
                <c:pt idx="0">
                  <c:v>Letna odbitna franšiza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 V'!$J$275:$J$349</c:f>
              <c:numCache>
                <c:formatCode>#,##0</c:formatCode>
                <c:ptCount val="75"/>
                <c:pt idx="0">
                  <c:v>0</c:v>
                </c:pt>
                <c:pt idx="1">
                  <c:v>2.7833269860468825E-2</c:v>
                </c:pt>
                <c:pt idx="2">
                  <c:v>0.62653953102129711</c:v>
                </c:pt>
                <c:pt idx="3">
                  <c:v>2.7544443646678314</c:v>
                </c:pt>
                <c:pt idx="4">
                  <c:v>7.1262421182675038</c:v>
                </c:pt>
                <c:pt idx="5">
                  <c:v>11.036174805980279</c:v>
                </c:pt>
                <c:pt idx="6">
                  <c:v>17.494526296459945</c:v>
                </c:pt>
                <c:pt idx="7">
                  <c:v>23.734652965074964</c:v>
                </c:pt>
                <c:pt idx="8">
                  <c:v>32.833511155490044</c:v>
                </c:pt>
                <c:pt idx="9">
                  <c:v>47.250250680820599</c:v>
                </c:pt>
                <c:pt idx="10">
                  <c:v>75.247067580054477</c:v>
                </c:pt>
                <c:pt idx="11">
                  <c:v>92.865391503543194</c:v>
                </c:pt>
                <c:pt idx="12">
                  <c:v>95.491026777084542</c:v>
                </c:pt>
                <c:pt idx="13">
                  <c:v>99.119324727907426</c:v>
                </c:pt>
                <c:pt idx="14">
                  <c:v>100.09739053709794</c:v>
                </c:pt>
                <c:pt idx="15">
                  <c:v>100.35043633012853</c:v>
                </c:pt>
                <c:pt idx="16">
                  <c:v>103.94906080340849</c:v>
                </c:pt>
                <c:pt idx="17">
                  <c:v>110.26914034085097</c:v>
                </c:pt>
                <c:pt idx="18">
                  <c:v>110.0513194665993</c:v>
                </c:pt>
                <c:pt idx="19">
                  <c:v>111.98853868959287</c:v>
                </c:pt>
                <c:pt idx="20">
                  <c:v>113.71079077077783</c:v>
                </c:pt>
                <c:pt idx="21">
                  <c:v>116.54358257271328</c:v>
                </c:pt>
                <c:pt idx="22">
                  <c:v>120.04793643660635</c:v>
                </c:pt>
                <c:pt idx="23">
                  <c:v>119.36005920846124</c:v>
                </c:pt>
                <c:pt idx="24">
                  <c:v>122.18629577466568</c:v>
                </c:pt>
                <c:pt idx="25">
                  <c:v>128.55439615217125</c:v>
                </c:pt>
                <c:pt idx="26">
                  <c:v>128.10783138930171</c:v>
                </c:pt>
                <c:pt idx="27">
                  <c:v>130.82083720925181</c:v>
                </c:pt>
                <c:pt idx="28">
                  <c:v>134.27249264953321</c:v>
                </c:pt>
                <c:pt idx="29">
                  <c:v>137.63662938627897</c:v>
                </c:pt>
                <c:pt idx="30">
                  <c:v>140.32680763371121</c:v>
                </c:pt>
                <c:pt idx="31">
                  <c:v>143.98948252539901</c:v>
                </c:pt>
                <c:pt idx="32">
                  <c:v>148.09899422939372</c:v>
                </c:pt>
                <c:pt idx="33">
                  <c:v>155.10654954614097</c:v>
                </c:pt>
                <c:pt idx="34">
                  <c:v>156.10038059881072</c:v>
                </c:pt>
                <c:pt idx="35">
                  <c:v>159.75734311551992</c:v>
                </c:pt>
                <c:pt idx="36">
                  <c:v>166.64903262130838</c:v>
                </c:pt>
                <c:pt idx="37">
                  <c:v>169.23237559498475</c:v>
                </c:pt>
                <c:pt idx="38">
                  <c:v>170.97564513214252</c:v>
                </c:pt>
                <c:pt idx="39">
                  <c:v>171.07497787524466</c:v>
                </c:pt>
                <c:pt idx="40">
                  <c:v>172.90622445440601</c:v>
                </c:pt>
                <c:pt idx="41">
                  <c:v>176.09281518728864</c:v>
                </c:pt>
                <c:pt idx="42">
                  <c:v>177.81927658043043</c:v>
                </c:pt>
                <c:pt idx="43">
                  <c:v>181.59500485955931</c:v>
                </c:pt>
                <c:pt idx="44">
                  <c:v>179.38912326134758</c:v>
                </c:pt>
                <c:pt idx="45">
                  <c:v>186.60508395158638</c:v>
                </c:pt>
                <c:pt idx="46">
                  <c:v>187.50671693292122</c:v>
                </c:pt>
                <c:pt idx="47">
                  <c:v>196.76821803727071</c:v>
                </c:pt>
                <c:pt idx="48">
                  <c:v>199.59703587739503</c:v>
                </c:pt>
                <c:pt idx="49">
                  <c:v>203.51075374397715</c:v>
                </c:pt>
                <c:pt idx="50">
                  <c:v>208.7799261113764</c:v>
                </c:pt>
                <c:pt idx="51">
                  <c:v>225.95673540404925</c:v>
                </c:pt>
                <c:pt idx="52">
                  <c:v>207.08932399315518</c:v>
                </c:pt>
                <c:pt idx="53">
                  <c:v>210.08148776920186</c:v>
                </c:pt>
                <c:pt idx="54">
                  <c:v>218.75751022573138</c:v>
                </c:pt>
                <c:pt idx="55">
                  <c:v>224.61624010852123</c:v>
                </c:pt>
                <c:pt idx="56">
                  <c:v>221.30299309330022</c:v>
                </c:pt>
                <c:pt idx="57">
                  <c:v>225.06761334953762</c:v>
                </c:pt>
                <c:pt idx="58">
                  <c:v>228.69443324894814</c:v>
                </c:pt>
                <c:pt idx="59">
                  <c:v>232.22513310574158</c:v>
                </c:pt>
                <c:pt idx="60">
                  <c:v>232.8207952571</c:v>
                </c:pt>
                <c:pt idx="61">
                  <c:v>231.62868146667876</c:v>
                </c:pt>
                <c:pt idx="62">
                  <c:v>234.38948124249069</c:v>
                </c:pt>
                <c:pt idx="63">
                  <c:v>237.53944990424517</c:v>
                </c:pt>
                <c:pt idx="64">
                  <c:v>239.27098161203858</c:v>
                </c:pt>
                <c:pt idx="65">
                  <c:v>244.30381073964753</c:v>
                </c:pt>
                <c:pt idx="66">
                  <c:v>244.92082339465361</c:v>
                </c:pt>
                <c:pt idx="67">
                  <c:v>245.64637057523061</c:v>
                </c:pt>
                <c:pt idx="68">
                  <c:v>245.34945637971848</c:v>
                </c:pt>
                <c:pt idx="69">
                  <c:v>244.30454701948494</c:v>
                </c:pt>
                <c:pt idx="70">
                  <c:v>245.08977771490135</c:v>
                </c:pt>
                <c:pt idx="71">
                  <c:v>244.62660992422317</c:v>
                </c:pt>
                <c:pt idx="72">
                  <c:v>244.48369141367041</c:v>
                </c:pt>
                <c:pt idx="73">
                  <c:v>244.30837134407474</c:v>
                </c:pt>
                <c:pt idx="74">
                  <c:v>243.35968682466984</c:v>
                </c:pt>
              </c:numCache>
            </c:numRef>
          </c:val>
        </c:ser>
        <c:ser>
          <c:idx val="1"/>
          <c:order val="1"/>
          <c:tx>
            <c:strRef>
              <c:f>'SCENARIJ V'!$K$273</c:f>
              <c:strCache>
                <c:ptCount val="1"/>
                <c:pt idx="0">
                  <c:v>Participacija pri prvem obisku</c:v>
                </c:pt>
              </c:strCache>
            </c:strRef>
          </c:tx>
          <c:spPr>
            <a:solidFill>
              <a:srgbClr val="FB89E8"/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 V'!$K$275:$K$349</c:f>
              <c:numCache>
                <c:formatCode>#,##0</c:formatCode>
                <c:ptCount val="75"/>
                <c:pt idx="0">
                  <c:v>0</c:v>
                </c:pt>
                <c:pt idx="1">
                  <c:v>2.0831726562733955E-2</c:v>
                </c:pt>
                <c:pt idx="2">
                  <c:v>0.14254444150974954</c:v>
                </c:pt>
                <c:pt idx="3">
                  <c:v>0.91763130714987606</c:v>
                </c:pt>
                <c:pt idx="4">
                  <c:v>2.6171960305179875</c:v>
                </c:pt>
                <c:pt idx="5">
                  <c:v>4.4387341496513963</c:v>
                </c:pt>
                <c:pt idx="6">
                  <c:v>7.5868877464583475</c:v>
                </c:pt>
                <c:pt idx="7">
                  <c:v>10.518010310715988</c:v>
                </c:pt>
                <c:pt idx="8">
                  <c:v>14.533859081489684</c:v>
                </c:pt>
                <c:pt idx="9">
                  <c:v>21.123046063071452</c:v>
                </c:pt>
                <c:pt idx="10">
                  <c:v>30.843254928080103</c:v>
                </c:pt>
                <c:pt idx="11">
                  <c:v>40.732696262910011</c:v>
                </c:pt>
                <c:pt idx="12">
                  <c:v>42.90635691118446</c:v>
                </c:pt>
                <c:pt idx="13">
                  <c:v>45.150458559894894</c:v>
                </c:pt>
                <c:pt idx="14">
                  <c:v>45.744677037236222</c:v>
                </c:pt>
                <c:pt idx="15">
                  <c:v>45.457478474690546</c:v>
                </c:pt>
                <c:pt idx="16">
                  <c:v>46.990605803704106</c:v>
                </c:pt>
                <c:pt idx="17">
                  <c:v>48.716962358642746</c:v>
                </c:pt>
                <c:pt idx="18">
                  <c:v>47.949722796159008</c:v>
                </c:pt>
                <c:pt idx="19">
                  <c:v>48.470483431721995</c:v>
                </c:pt>
                <c:pt idx="20">
                  <c:v>48.784152991546165</c:v>
                </c:pt>
                <c:pt idx="21">
                  <c:v>47.643095916431022</c:v>
                </c:pt>
                <c:pt idx="22">
                  <c:v>47.942084487138096</c:v>
                </c:pt>
                <c:pt idx="23">
                  <c:v>48.094909100275913</c:v>
                </c:pt>
                <c:pt idx="24">
                  <c:v>49.074508839166327</c:v>
                </c:pt>
                <c:pt idx="25">
                  <c:v>51.400432560044095</c:v>
                </c:pt>
                <c:pt idx="26">
                  <c:v>50.99695040289285</c:v>
                </c:pt>
                <c:pt idx="27">
                  <c:v>52.922180246473495</c:v>
                </c:pt>
                <c:pt idx="28">
                  <c:v>54.830941664979861</c:v>
                </c:pt>
                <c:pt idx="29">
                  <c:v>56.742445165380815</c:v>
                </c:pt>
                <c:pt idx="30">
                  <c:v>57.843629089644544</c:v>
                </c:pt>
                <c:pt idx="31">
                  <c:v>59.103236725539944</c:v>
                </c:pt>
                <c:pt idx="32">
                  <c:v>61.815356381252379</c:v>
                </c:pt>
                <c:pt idx="33">
                  <c:v>65.843896253802413</c:v>
                </c:pt>
                <c:pt idx="34">
                  <c:v>67.5172045861204</c:v>
                </c:pt>
                <c:pt idx="35">
                  <c:v>69.570481463305157</c:v>
                </c:pt>
                <c:pt idx="36">
                  <c:v>71.324811993548849</c:v>
                </c:pt>
                <c:pt idx="37">
                  <c:v>74.854653577866145</c:v>
                </c:pt>
                <c:pt idx="38">
                  <c:v>75.157268725549315</c:v>
                </c:pt>
                <c:pt idx="39">
                  <c:v>74.359027458672273</c:v>
                </c:pt>
                <c:pt idx="40">
                  <c:v>74.544100518285163</c:v>
                </c:pt>
                <c:pt idx="41">
                  <c:v>73.050851535943849</c:v>
                </c:pt>
                <c:pt idx="42">
                  <c:v>73.391601929193527</c:v>
                </c:pt>
                <c:pt idx="43">
                  <c:v>74.718800091081718</c:v>
                </c:pt>
                <c:pt idx="44">
                  <c:v>73.859474242869069</c:v>
                </c:pt>
                <c:pt idx="45">
                  <c:v>77.054573978156114</c:v>
                </c:pt>
                <c:pt idx="46">
                  <c:v>78.188170522831854</c:v>
                </c:pt>
                <c:pt idx="47">
                  <c:v>82.144812884919062</c:v>
                </c:pt>
                <c:pt idx="48">
                  <c:v>83.501223150477827</c:v>
                </c:pt>
                <c:pt idx="49">
                  <c:v>87.175369232566979</c:v>
                </c:pt>
                <c:pt idx="50">
                  <c:v>90.256730944520584</c:v>
                </c:pt>
                <c:pt idx="51">
                  <c:v>97.624537100799856</c:v>
                </c:pt>
                <c:pt idx="52">
                  <c:v>95.401134585283927</c:v>
                </c:pt>
                <c:pt idx="53">
                  <c:v>98.064672604964557</c:v>
                </c:pt>
                <c:pt idx="54">
                  <c:v>101.76734224866367</c:v>
                </c:pt>
                <c:pt idx="55">
                  <c:v>106.32473876262362</c:v>
                </c:pt>
                <c:pt idx="56">
                  <c:v>108.49512945671853</c:v>
                </c:pt>
                <c:pt idx="57">
                  <c:v>112.45430442877652</c:v>
                </c:pt>
                <c:pt idx="58">
                  <c:v>117.17692866401467</c:v>
                </c:pt>
                <c:pt idx="59">
                  <c:v>123.37584011019645</c:v>
                </c:pt>
                <c:pt idx="60">
                  <c:v>125.65046940418749</c:v>
                </c:pt>
                <c:pt idx="61">
                  <c:v>128.86430346853041</c:v>
                </c:pt>
                <c:pt idx="62">
                  <c:v>133.87757210214372</c:v>
                </c:pt>
                <c:pt idx="63">
                  <c:v>139.01855970956035</c:v>
                </c:pt>
                <c:pt idx="64">
                  <c:v>143.20015066894342</c:v>
                </c:pt>
                <c:pt idx="65">
                  <c:v>149.12130551682341</c:v>
                </c:pt>
                <c:pt idx="66">
                  <c:v>155.50582780441121</c:v>
                </c:pt>
                <c:pt idx="67">
                  <c:v>160.18819235610547</c:v>
                </c:pt>
                <c:pt idx="68">
                  <c:v>165.74806294902794</c:v>
                </c:pt>
                <c:pt idx="69">
                  <c:v>171.96308959218305</c:v>
                </c:pt>
                <c:pt idx="70">
                  <c:v>173.68384512669579</c:v>
                </c:pt>
                <c:pt idx="71">
                  <c:v>190.77875322475128</c:v>
                </c:pt>
                <c:pt idx="72">
                  <c:v>194.02430027168077</c:v>
                </c:pt>
                <c:pt idx="73">
                  <c:v>201.33824016420604</c:v>
                </c:pt>
                <c:pt idx="74">
                  <c:v>224.02003821915542</c:v>
                </c:pt>
              </c:numCache>
            </c:numRef>
          </c:val>
        </c:ser>
        <c:ser>
          <c:idx val="2"/>
          <c:order val="2"/>
          <c:tx>
            <c:strRef>
              <c:f>'SCENARIJ V'!$L$273</c:f>
              <c:strCache>
                <c:ptCount val="1"/>
                <c:pt idx="0">
                  <c:v>Participacija pri receptu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 V'!$L$275:$L$349</c:f>
              <c:numCache>
                <c:formatCode>#,##0</c:formatCode>
                <c:ptCount val="75"/>
                <c:pt idx="0">
                  <c:v>0</c:v>
                </c:pt>
                <c:pt idx="1">
                  <c:v>1.0415863281366903E-3</c:v>
                </c:pt>
                <c:pt idx="2">
                  <c:v>1.9201410495002073E-2</c:v>
                </c:pt>
                <c:pt idx="3">
                  <c:v>0.10807220962150529</c:v>
                </c:pt>
                <c:pt idx="4">
                  <c:v>0.30882913160112085</c:v>
                </c:pt>
                <c:pt idx="5">
                  <c:v>0.51734825279303664</c:v>
                </c:pt>
                <c:pt idx="6">
                  <c:v>0.85213681781883333</c:v>
                </c:pt>
                <c:pt idx="7">
                  <c:v>1.1264270261188514</c:v>
                </c:pt>
                <c:pt idx="8">
                  <c:v>1.5615765301506876</c:v>
                </c:pt>
                <c:pt idx="9">
                  <c:v>2.2262709461829862</c:v>
                </c:pt>
                <c:pt idx="10">
                  <c:v>3.3303267162208305</c:v>
                </c:pt>
                <c:pt idx="11">
                  <c:v>4.3286553047029726</c:v>
                </c:pt>
                <c:pt idx="12">
                  <c:v>4.4400119883469955</c:v>
                </c:pt>
                <c:pt idx="13">
                  <c:v>4.8422660366270343</c:v>
                </c:pt>
                <c:pt idx="14">
                  <c:v>4.9141272959434854</c:v>
                </c:pt>
                <c:pt idx="15">
                  <c:v>4.9272540435423116</c:v>
                </c:pt>
                <c:pt idx="16">
                  <c:v>5.1472961195311484</c:v>
                </c:pt>
                <c:pt idx="17">
                  <c:v>5.4762523553853821</c:v>
                </c:pt>
                <c:pt idx="18">
                  <c:v>5.561030603131881</c:v>
                </c:pt>
                <c:pt idx="19">
                  <c:v>5.6475320210471445</c:v>
                </c:pt>
                <c:pt idx="20">
                  <c:v>5.8780280111224501</c:v>
                </c:pt>
                <c:pt idx="21">
                  <c:v>5.9950170352906884</c:v>
                </c:pt>
                <c:pt idx="22">
                  <c:v>6.1324385909019155</c:v>
                </c:pt>
                <c:pt idx="23">
                  <c:v>6.3805530253487417</c:v>
                </c:pt>
                <c:pt idx="24">
                  <c:v>6.8138078634593056</c:v>
                </c:pt>
                <c:pt idx="25">
                  <c:v>7.3576576729519445</c:v>
                </c:pt>
                <c:pt idx="26">
                  <c:v>7.4660874290443173</c:v>
                </c:pt>
                <c:pt idx="27">
                  <c:v>8.0171024506694337</c:v>
                </c:pt>
                <c:pt idx="28">
                  <c:v>8.6268895594141028</c:v>
                </c:pt>
                <c:pt idx="29">
                  <c:v>9.1357079063607003</c:v>
                </c:pt>
                <c:pt idx="30">
                  <c:v>9.5926095774137714</c:v>
                </c:pt>
                <c:pt idx="31">
                  <c:v>10.213377310386511</c:v>
                </c:pt>
                <c:pt idx="32">
                  <c:v>11.050512465799159</c:v>
                </c:pt>
                <c:pt idx="33">
                  <c:v>12.317709922743814</c:v>
                </c:pt>
                <c:pt idx="34">
                  <c:v>12.746940819291471</c:v>
                </c:pt>
                <c:pt idx="35">
                  <c:v>13.801479870464691</c:v>
                </c:pt>
                <c:pt idx="36">
                  <c:v>14.728472081889548</c:v>
                </c:pt>
                <c:pt idx="37">
                  <c:v>15.801175263972317</c:v>
                </c:pt>
                <c:pt idx="38">
                  <c:v>16.434467790843048</c:v>
                </c:pt>
                <c:pt idx="39">
                  <c:v>17.048938703601792</c:v>
                </c:pt>
                <c:pt idx="40">
                  <c:v>17.876797725269636</c:v>
                </c:pt>
                <c:pt idx="41">
                  <c:v>18.409788982581816</c:v>
                </c:pt>
                <c:pt idx="42">
                  <c:v>19.338142711665629</c:v>
                </c:pt>
                <c:pt idx="43">
                  <c:v>20.508842000228906</c:v>
                </c:pt>
                <c:pt idx="44">
                  <c:v>20.353704146732433</c:v>
                </c:pt>
                <c:pt idx="45">
                  <c:v>22.24744949076214</c:v>
                </c:pt>
                <c:pt idx="46">
                  <c:v>22.815982066940631</c:v>
                </c:pt>
                <c:pt idx="47">
                  <c:v>24.776544927069686</c:v>
                </c:pt>
                <c:pt idx="48">
                  <c:v>25.257465974274261</c:v>
                </c:pt>
                <c:pt idx="49">
                  <c:v>26.830363135683296</c:v>
                </c:pt>
                <c:pt idx="50">
                  <c:v>27.805660545639217</c:v>
                </c:pt>
                <c:pt idx="51">
                  <c:v>31.481586889454526</c:v>
                </c:pt>
                <c:pt idx="52">
                  <c:v>29.645905161141044</c:v>
                </c:pt>
                <c:pt idx="53">
                  <c:v>31.063274260309129</c:v>
                </c:pt>
                <c:pt idx="54">
                  <c:v>33.237447739853295</c:v>
                </c:pt>
                <c:pt idx="55">
                  <c:v>34.883696077423153</c:v>
                </c:pt>
                <c:pt idx="56">
                  <c:v>35.778488389141451</c:v>
                </c:pt>
                <c:pt idx="57">
                  <c:v>37.445852616893646</c:v>
                </c:pt>
                <c:pt idx="58">
                  <c:v>39.298220470651628</c:v>
                </c:pt>
                <c:pt idx="59">
                  <c:v>41.346631111399994</c:v>
                </c:pt>
                <c:pt idx="60">
                  <c:v>41.664976775064105</c:v>
                </c:pt>
                <c:pt idx="61">
                  <c:v>43.024279878799405</c:v>
                </c:pt>
                <c:pt idx="62">
                  <c:v>43.873717122475163</c:v>
                </c:pt>
                <c:pt idx="63">
                  <c:v>46.421180709343105</c:v>
                </c:pt>
                <c:pt idx="64">
                  <c:v>46.912757194406254</c:v>
                </c:pt>
                <c:pt idx="65">
                  <c:v>47.64001850900749</c:v>
                </c:pt>
                <c:pt idx="66">
                  <c:v>48.322744543516244</c:v>
                </c:pt>
                <c:pt idx="67">
                  <c:v>49.545325057661884</c:v>
                </c:pt>
                <c:pt idx="68">
                  <c:v>50.192504471069554</c:v>
                </c:pt>
                <c:pt idx="69">
                  <c:v>50.193984673794994</c:v>
                </c:pt>
                <c:pt idx="70">
                  <c:v>51.090992900556238</c:v>
                </c:pt>
                <c:pt idx="71">
                  <c:v>54.291278756602324</c:v>
                </c:pt>
                <c:pt idx="72">
                  <c:v>53.837409137757355</c:v>
                </c:pt>
                <c:pt idx="73">
                  <c:v>53.454245576959494</c:v>
                </c:pt>
                <c:pt idx="74">
                  <c:v>54.44619793718558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3389144"/>
        <c:axId val="373389536"/>
      </c:areaChart>
      <c:lineChart>
        <c:grouping val="standard"/>
        <c:varyColors val="0"/>
        <c:ser>
          <c:idx val="3"/>
          <c:order val="3"/>
          <c:tx>
            <c:strRef>
              <c:f>'SCENARIJ V'!$I$273</c:f>
              <c:strCache>
                <c:ptCount val="1"/>
                <c:pt idx="0">
                  <c:v>Premija DZZ</c:v>
                </c:pt>
              </c:strCache>
            </c:strRef>
          </c:tx>
          <c:marker>
            <c:symbol val="none"/>
          </c:marker>
          <c:cat>
            <c:strRef>
              <c:f>'SCENARIJ-IV'!$A$274:$A$349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'SCENARIJ V'!$I$275:$I$349</c:f>
              <c:numCache>
                <c:formatCode>#,##0</c:formatCode>
                <c:ptCount val="75"/>
                <c:pt idx="0">
                  <c:v>332.4</c:v>
                </c:pt>
                <c:pt idx="1">
                  <c:v>332.4</c:v>
                </c:pt>
                <c:pt idx="2">
                  <c:v>332.4</c:v>
                </c:pt>
                <c:pt idx="3">
                  <c:v>332.4</c:v>
                </c:pt>
                <c:pt idx="4">
                  <c:v>332.4</c:v>
                </c:pt>
                <c:pt idx="5">
                  <c:v>332.4</c:v>
                </c:pt>
                <c:pt idx="6">
                  <c:v>332.4</c:v>
                </c:pt>
                <c:pt idx="7">
                  <c:v>332.4</c:v>
                </c:pt>
                <c:pt idx="8">
                  <c:v>332.4</c:v>
                </c:pt>
                <c:pt idx="9">
                  <c:v>332.4</c:v>
                </c:pt>
                <c:pt idx="10">
                  <c:v>332.4</c:v>
                </c:pt>
                <c:pt idx="11">
                  <c:v>332.4</c:v>
                </c:pt>
                <c:pt idx="12">
                  <c:v>332.4</c:v>
                </c:pt>
                <c:pt idx="13">
                  <c:v>332.4</c:v>
                </c:pt>
                <c:pt idx="14">
                  <c:v>332.4</c:v>
                </c:pt>
                <c:pt idx="15">
                  <c:v>332.4</c:v>
                </c:pt>
                <c:pt idx="16">
                  <c:v>332.4</c:v>
                </c:pt>
                <c:pt idx="17">
                  <c:v>332.4</c:v>
                </c:pt>
                <c:pt idx="18">
                  <c:v>332.4</c:v>
                </c:pt>
                <c:pt idx="19">
                  <c:v>332.4</c:v>
                </c:pt>
                <c:pt idx="20">
                  <c:v>332.4</c:v>
                </c:pt>
                <c:pt idx="21">
                  <c:v>332.4</c:v>
                </c:pt>
                <c:pt idx="22">
                  <c:v>332.4</c:v>
                </c:pt>
                <c:pt idx="23">
                  <c:v>332.4</c:v>
                </c:pt>
                <c:pt idx="24">
                  <c:v>332.4</c:v>
                </c:pt>
                <c:pt idx="25">
                  <c:v>332.4</c:v>
                </c:pt>
                <c:pt idx="26">
                  <c:v>332.4</c:v>
                </c:pt>
                <c:pt idx="27">
                  <c:v>332.4</c:v>
                </c:pt>
                <c:pt idx="28">
                  <c:v>332.4</c:v>
                </c:pt>
                <c:pt idx="29">
                  <c:v>332.4</c:v>
                </c:pt>
                <c:pt idx="30">
                  <c:v>332.4</c:v>
                </c:pt>
                <c:pt idx="31">
                  <c:v>332.4</c:v>
                </c:pt>
                <c:pt idx="32">
                  <c:v>332.4</c:v>
                </c:pt>
                <c:pt idx="33">
                  <c:v>332.4</c:v>
                </c:pt>
                <c:pt idx="34">
                  <c:v>332.4</c:v>
                </c:pt>
                <c:pt idx="35">
                  <c:v>332.4</c:v>
                </c:pt>
                <c:pt idx="36">
                  <c:v>332.4</c:v>
                </c:pt>
                <c:pt idx="37">
                  <c:v>332.4</c:v>
                </c:pt>
                <c:pt idx="38">
                  <c:v>332.4</c:v>
                </c:pt>
                <c:pt idx="39">
                  <c:v>332.4</c:v>
                </c:pt>
                <c:pt idx="40">
                  <c:v>332.4</c:v>
                </c:pt>
                <c:pt idx="41">
                  <c:v>332.4</c:v>
                </c:pt>
                <c:pt idx="42">
                  <c:v>332.4</c:v>
                </c:pt>
                <c:pt idx="43">
                  <c:v>332.4</c:v>
                </c:pt>
                <c:pt idx="44">
                  <c:v>332.4</c:v>
                </c:pt>
                <c:pt idx="45">
                  <c:v>332.4</c:v>
                </c:pt>
                <c:pt idx="46">
                  <c:v>332.4</c:v>
                </c:pt>
                <c:pt idx="47">
                  <c:v>332.4</c:v>
                </c:pt>
                <c:pt idx="48">
                  <c:v>332.4</c:v>
                </c:pt>
                <c:pt idx="49">
                  <c:v>332.4</c:v>
                </c:pt>
                <c:pt idx="50">
                  <c:v>332.4</c:v>
                </c:pt>
                <c:pt idx="51">
                  <c:v>332.4</c:v>
                </c:pt>
                <c:pt idx="52">
                  <c:v>332.4</c:v>
                </c:pt>
                <c:pt idx="53">
                  <c:v>332.4</c:v>
                </c:pt>
                <c:pt idx="54">
                  <c:v>332.4</c:v>
                </c:pt>
                <c:pt idx="55">
                  <c:v>332.4</c:v>
                </c:pt>
                <c:pt idx="56">
                  <c:v>332.4</c:v>
                </c:pt>
                <c:pt idx="57">
                  <c:v>332.4</c:v>
                </c:pt>
                <c:pt idx="58">
                  <c:v>332.4</c:v>
                </c:pt>
                <c:pt idx="59">
                  <c:v>332.4</c:v>
                </c:pt>
                <c:pt idx="60">
                  <c:v>332.4</c:v>
                </c:pt>
                <c:pt idx="61">
                  <c:v>332.4</c:v>
                </c:pt>
                <c:pt idx="62">
                  <c:v>332.4</c:v>
                </c:pt>
                <c:pt idx="63">
                  <c:v>332.4</c:v>
                </c:pt>
                <c:pt idx="64">
                  <c:v>332.4</c:v>
                </c:pt>
                <c:pt idx="65">
                  <c:v>332.4</c:v>
                </c:pt>
                <c:pt idx="66">
                  <c:v>332.4</c:v>
                </c:pt>
                <c:pt idx="67">
                  <c:v>332.4</c:v>
                </c:pt>
                <c:pt idx="68">
                  <c:v>332.4</c:v>
                </c:pt>
                <c:pt idx="69">
                  <c:v>332.4</c:v>
                </c:pt>
                <c:pt idx="70">
                  <c:v>332.4</c:v>
                </c:pt>
                <c:pt idx="71">
                  <c:v>332.4</c:v>
                </c:pt>
                <c:pt idx="72">
                  <c:v>332.4</c:v>
                </c:pt>
                <c:pt idx="73">
                  <c:v>332.4</c:v>
                </c:pt>
                <c:pt idx="74">
                  <c:v>332.4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3389144"/>
        <c:axId val="373389536"/>
      </c:lineChart>
      <c:catAx>
        <c:axId val="373389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3389536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3389536"/>
        <c:scaling>
          <c:orientation val="minMax"/>
          <c:max val="550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373389144"/>
        <c:crosses val="autoZero"/>
        <c:crossBetween val="between"/>
        <c:majorUnit val="50"/>
      </c:valAx>
    </c:plotArea>
    <c:legend>
      <c:legendPos val="r"/>
      <c:layout>
        <c:manualLayout>
          <c:xMode val="edge"/>
          <c:yMode val="edge"/>
          <c:x val="0.12015702118867796"/>
          <c:y val="3.3074389191283977E-2"/>
          <c:w val="0.45828470420789436"/>
          <c:h val="0.334868766404203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53488372093203"/>
          <c:y val="5.8461626294510814E-2"/>
          <c:w val="0.81818181818182512"/>
          <c:h val="0.77538578032719463"/>
        </c:manualLayout>
      </c:layout>
      <c:areaChart>
        <c:grouping val="stacked"/>
        <c:varyColors val="0"/>
        <c:ser>
          <c:idx val="0"/>
          <c:order val="0"/>
          <c:tx>
            <c:strRef>
              <c:f>[Zvezek3]RezDemogr01!$E$352</c:f>
              <c:strCache>
                <c:ptCount val="1"/>
                <c:pt idx="0">
                  <c:v>P0-19 [%]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'C:\PROGRAM\microageing\_helpers\[DM73.xlsm]Population_Total'!$D$3:$BB$3</c:f>
              <c:numCache>
                <c:formatCode>General</c:formatCode>
                <c:ptCount val="5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</c:numCache>
            </c:numRef>
          </c:cat>
          <c:val>
            <c:numRef>
              <c:f>[Zvezek3]RezDemogr01!$H$352:$BF$352</c:f>
              <c:numCache>
                <c:formatCode>General</c:formatCode>
                <c:ptCount val="51"/>
                <c:pt idx="0">
                  <c:v>19.19954117683843</c:v>
                </c:pt>
                <c:pt idx="1">
                  <c:v>19.142993327104307</c:v>
                </c:pt>
                <c:pt idx="2">
                  <c:v>19.111609628322444</c:v>
                </c:pt>
                <c:pt idx="3">
                  <c:v>19.147272740807033</c:v>
                </c:pt>
                <c:pt idx="4">
                  <c:v>19.185317860600989</c:v>
                </c:pt>
                <c:pt idx="5">
                  <c:v>19.229206336000559</c:v>
                </c:pt>
                <c:pt idx="6">
                  <c:v>19.292136605060929</c:v>
                </c:pt>
                <c:pt idx="7">
                  <c:v>19.346883461304291</c:v>
                </c:pt>
                <c:pt idx="8">
                  <c:v>19.422376119769876</c:v>
                </c:pt>
                <c:pt idx="9">
                  <c:v>19.500613666867896</c:v>
                </c:pt>
                <c:pt idx="10">
                  <c:v>19.581482727570087</c:v>
                </c:pt>
                <c:pt idx="11">
                  <c:v>19.611649671750172</c:v>
                </c:pt>
                <c:pt idx="12">
                  <c:v>19.659247958238495</c:v>
                </c:pt>
                <c:pt idx="13">
                  <c:v>19.691856458745807</c:v>
                </c:pt>
                <c:pt idx="14">
                  <c:v>19.730317398752504</c:v>
                </c:pt>
                <c:pt idx="15">
                  <c:v>19.723377831952089</c:v>
                </c:pt>
                <c:pt idx="16">
                  <c:v>19.693038659510393</c:v>
                </c:pt>
                <c:pt idx="17">
                  <c:v>19.608745683582576</c:v>
                </c:pt>
                <c:pt idx="18">
                  <c:v>19.471009141139589</c:v>
                </c:pt>
                <c:pt idx="19">
                  <c:v>19.240630923130702</c:v>
                </c:pt>
                <c:pt idx="20">
                  <c:v>19.023214053251362</c:v>
                </c:pt>
                <c:pt idx="21">
                  <c:v>18.799338926389304</c:v>
                </c:pt>
                <c:pt idx="22">
                  <c:v>18.583314464128762</c:v>
                </c:pt>
                <c:pt idx="23">
                  <c:v>18.380226218728456</c:v>
                </c:pt>
                <c:pt idx="24">
                  <c:v>18.19398685308084</c:v>
                </c:pt>
                <c:pt idx="25">
                  <c:v>18.028429721604287</c:v>
                </c:pt>
                <c:pt idx="26">
                  <c:v>17.8866092755732</c:v>
                </c:pt>
                <c:pt idx="27">
                  <c:v>17.770570742689578</c:v>
                </c:pt>
                <c:pt idx="28">
                  <c:v>17.681865757216894</c:v>
                </c:pt>
                <c:pt idx="29">
                  <c:v>17.621075749667124</c:v>
                </c:pt>
                <c:pt idx="30">
                  <c:v>17.588079828093029</c:v>
                </c:pt>
                <c:pt idx="31">
                  <c:v>17.582109823629992</c:v>
                </c:pt>
                <c:pt idx="32">
                  <c:v>17.60118393114049</c:v>
                </c:pt>
                <c:pt idx="33">
                  <c:v>17.642741765966129</c:v>
                </c:pt>
                <c:pt idx="34">
                  <c:v>17.704353917905681</c:v>
                </c:pt>
                <c:pt idx="35">
                  <c:v>17.782526405131986</c:v>
                </c:pt>
                <c:pt idx="36">
                  <c:v>17.873972552818095</c:v>
                </c:pt>
                <c:pt idx="37">
                  <c:v>17.974468352789252</c:v>
                </c:pt>
                <c:pt idx="38">
                  <c:v>18.080527990481055</c:v>
                </c:pt>
                <c:pt idx="39">
                  <c:v>18.188296252906763</c:v>
                </c:pt>
                <c:pt idx="40">
                  <c:v>18.293876070602533</c:v>
                </c:pt>
                <c:pt idx="41">
                  <c:v>18.393456767917545</c:v>
                </c:pt>
                <c:pt idx="42">
                  <c:v>18.483596833402405</c:v>
                </c:pt>
                <c:pt idx="43">
                  <c:v>18.561695355633272</c:v>
                </c:pt>
                <c:pt idx="44">
                  <c:v>18.624975438001641</c:v>
                </c:pt>
                <c:pt idx="45">
                  <c:v>18.672178395340975</c:v>
                </c:pt>
                <c:pt idx="46">
                  <c:v>18.702468317905289</c:v>
                </c:pt>
                <c:pt idx="47">
                  <c:v>18.715705641253127</c:v>
                </c:pt>
                <c:pt idx="48">
                  <c:v>18.712531211505723</c:v>
                </c:pt>
                <c:pt idx="49">
                  <c:v>18.694811743509891</c:v>
                </c:pt>
                <c:pt idx="50">
                  <c:v>18.664917926618077</c:v>
                </c:pt>
              </c:numCache>
            </c:numRef>
          </c:val>
        </c:ser>
        <c:ser>
          <c:idx val="1"/>
          <c:order val="1"/>
          <c:tx>
            <c:strRef>
              <c:f>[Zvezek3]RezDemogr01!$E$353</c:f>
              <c:strCache>
                <c:ptCount val="1"/>
                <c:pt idx="0">
                  <c:v>P20-64 [%]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'C:\PROGRAM\microageing\_helpers\[DM73.xlsm]Population_Total'!$D$3:$BB$3</c:f>
              <c:numCache>
                <c:formatCode>General</c:formatCode>
                <c:ptCount val="5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</c:numCache>
            </c:numRef>
          </c:cat>
          <c:val>
            <c:numRef>
              <c:f>[Zvezek3]RezDemogr01!$H$353:$BF$353</c:f>
              <c:numCache>
                <c:formatCode>General</c:formatCode>
                <c:ptCount val="51"/>
                <c:pt idx="0">
                  <c:v>64.275350565907956</c:v>
                </c:pt>
                <c:pt idx="1">
                  <c:v>64.417736474743492</c:v>
                </c:pt>
                <c:pt idx="2">
                  <c:v>64.273176264940261</c:v>
                </c:pt>
                <c:pt idx="3">
                  <c:v>63.971695147449346</c:v>
                </c:pt>
                <c:pt idx="4">
                  <c:v>63.642859070837105</c:v>
                </c:pt>
                <c:pt idx="5">
                  <c:v>63.259134952870312</c:v>
                </c:pt>
                <c:pt idx="6">
                  <c:v>62.754735357845604</c:v>
                </c:pt>
                <c:pt idx="7">
                  <c:v>62.291836713969921</c:v>
                </c:pt>
                <c:pt idx="8">
                  <c:v>61.751867448105145</c:v>
                </c:pt>
                <c:pt idx="9">
                  <c:v>61.18718263465076</c:v>
                </c:pt>
                <c:pt idx="10">
                  <c:v>60.63911374254441</c:v>
                </c:pt>
                <c:pt idx="11">
                  <c:v>60.119266058646296</c:v>
                </c:pt>
                <c:pt idx="12">
                  <c:v>59.578429480032945</c:v>
                </c:pt>
                <c:pt idx="13">
                  <c:v>59.105614052677524</c:v>
                </c:pt>
                <c:pt idx="14">
                  <c:v>58.657402807108042</c:v>
                </c:pt>
                <c:pt idx="15">
                  <c:v>58.2507048145563</c:v>
                </c:pt>
                <c:pt idx="16">
                  <c:v>57.863594604128863</c:v>
                </c:pt>
                <c:pt idx="17">
                  <c:v>57.506855842040963</c:v>
                </c:pt>
                <c:pt idx="18">
                  <c:v>57.217841312871982</c:v>
                </c:pt>
                <c:pt idx="19">
                  <c:v>57.025461363470043</c:v>
                </c:pt>
                <c:pt idx="20">
                  <c:v>56.827599751001856</c:v>
                </c:pt>
                <c:pt idx="21">
                  <c:v>56.599844632422354</c:v>
                </c:pt>
                <c:pt idx="22">
                  <c:v>56.374082850980074</c:v>
                </c:pt>
                <c:pt idx="23">
                  <c:v>56.191707223199536</c:v>
                </c:pt>
                <c:pt idx="24">
                  <c:v>56.046665608645995</c:v>
                </c:pt>
                <c:pt idx="25">
                  <c:v>55.916282474530874</c:v>
                </c:pt>
                <c:pt idx="26">
                  <c:v>55.805313617750407</c:v>
                </c:pt>
                <c:pt idx="27">
                  <c:v>55.637601073853368</c:v>
                </c:pt>
                <c:pt idx="28">
                  <c:v>55.422239960130113</c:v>
                </c:pt>
                <c:pt idx="29">
                  <c:v>55.180834890032294</c:v>
                </c:pt>
                <c:pt idx="30">
                  <c:v>54.921366731438496</c:v>
                </c:pt>
                <c:pt idx="31">
                  <c:v>54.607275630409212</c:v>
                </c:pt>
                <c:pt idx="32">
                  <c:v>54.241218615804677</c:v>
                </c:pt>
                <c:pt idx="33">
                  <c:v>53.880190356792994</c:v>
                </c:pt>
                <c:pt idx="34">
                  <c:v>53.477615410391195</c:v>
                </c:pt>
                <c:pt idx="35">
                  <c:v>53.049940985355306</c:v>
                </c:pt>
                <c:pt idx="36">
                  <c:v>52.621464254016047</c:v>
                </c:pt>
                <c:pt idx="37">
                  <c:v>52.200183031108068</c:v>
                </c:pt>
                <c:pt idx="38">
                  <c:v>51.816739849688972</c:v>
                </c:pt>
                <c:pt idx="39">
                  <c:v>51.466011183414494</c:v>
                </c:pt>
                <c:pt idx="40">
                  <c:v>51.137652700753762</c:v>
                </c:pt>
                <c:pt idx="41">
                  <c:v>50.821134094045348</c:v>
                </c:pt>
                <c:pt idx="42">
                  <c:v>50.5448219248402</c:v>
                </c:pt>
                <c:pt idx="43">
                  <c:v>50.250896945987364</c:v>
                </c:pt>
                <c:pt idx="44">
                  <c:v>49.978844236008129</c:v>
                </c:pt>
                <c:pt idx="45">
                  <c:v>49.809295874077606</c:v>
                </c:pt>
                <c:pt idx="46">
                  <c:v>49.704701843350655</c:v>
                </c:pt>
                <c:pt idx="47">
                  <c:v>49.643378228461593</c:v>
                </c:pt>
                <c:pt idx="48">
                  <c:v>49.664889640304935</c:v>
                </c:pt>
                <c:pt idx="49">
                  <c:v>49.711903215992542</c:v>
                </c:pt>
                <c:pt idx="50">
                  <c:v>49.78733214432917</c:v>
                </c:pt>
              </c:numCache>
            </c:numRef>
          </c:val>
        </c:ser>
        <c:ser>
          <c:idx val="2"/>
          <c:order val="2"/>
          <c:tx>
            <c:strRef>
              <c:f>[Zvezek3]RezDemogr01!$E$354</c:f>
              <c:strCache>
                <c:ptCount val="1"/>
                <c:pt idx="0">
                  <c:v>P65+ [%]</c:v>
                </c:pt>
              </c:strCache>
            </c:strRef>
          </c:tx>
          <c:spPr>
            <a:solidFill>
              <a:srgbClr val="80808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'C:\PROGRAM\microageing\_helpers\[DM73.xlsm]Population_Total'!$D$3:$BB$3</c:f>
              <c:numCache>
                <c:formatCode>General</c:formatCode>
                <c:ptCount val="5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</c:numCache>
            </c:numRef>
          </c:cat>
          <c:val>
            <c:numRef>
              <c:f>[Zvezek3]RezDemogr01!$H$354:$BF$354</c:f>
              <c:numCache>
                <c:formatCode>General</c:formatCode>
                <c:ptCount val="51"/>
                <c:pt idx="0">
                  <c:v>16.525108257253628</c:v>
                </c:pt>
                <c:pt idx="1">
                  <c:v>16.439270198152208</c:v>
                </c:pt>
                <c:pt idx="2">
                  <c:v>16.615214106737287</c:v>
                </c:pt>
                <c:pt idx="3">
                  <c:v>16.881032111743629</c:v>
                </c:pt>
                <c:pt idx="4">
                  <c:v>17.171823068561856</c:v>
                </c:pt>
                <c:pt idx="5">
                  <c:v>17.51165871112913</c:v>
                </c:pt>
                <c:pt idx="6">
                  <c:v>17.953128037093329</c:v>
                </c:pt>
                <c:pt idx="7">
                  <c:v>18.361279824725848</c:v>
                </c:pt>
                <c:pt idx="8">
                  <c:v>18.825756432124752</c:v>
                </c:pt>
                <c:pt idx="9">
                  <c:v>19.312203698481262</c:v>
                </c:pt>
                <c:pt idx="10">
                  <c:v>19.779403529885681</c:v>
                </c:pt>
                <c:pt idx="11">
                  <c:v>20.269084269603127</c:v>
                </c:pt>
                <c:pt idx="12">
                  <c:v>20.762322561728443</c:v>
                </c:pt>
                <c:pt idx="13">
                  <c:v>21.202529488576658</c:v>
                </c:pt>
                <c:pt idx="14">
                  <c:v>21.612279794139468</c:v>
                </c:pt>
                <c:pt idx="15">
                  <c:v>22.025917353491597</c:v>
                </c:pt>
                <c:pt idx="16">
                  <c:v>22.443366736360662</c:v>
                </c:pt>
                <c:pt idx="17">
                  <c:v>22.884398474376493</c:v>
                </c:pt>
                <c:pt idx="18">
                  <c:v>23.311149545988421</c:v>
                </c:pt>
                <c:pt idx="19">
                  <c:v>23.733907713399191</c:v>
                </c:pt>
                <c:pt idx="20">
                  <c:v>24.14918619574679</c:v>
                </c:pt>
                <c:pt idx="21">
                  <c:v>24.600816441188257</c:v>
                </c:pt>
                <c:pt idx="22">
                  <c:v>25.042602684891058</c:v>
                </c:pt>
                <c:pt idx="23">
                  <c:v>25.428066558071823</c:v>
                </c:pt>
                <c:pt idx="24">
                  <c:v>25.759347538272859</c:v>
                </c:pt>
                <c:pt idx="25">
                  <c:v>26.055287803864829</c:v>
                </c:pt>
                <c:pt idx="26">
                  <c:v>26.30807710667619</c:v>
                </c:pt>
                <c:pt idx="27">
                  <c:v>26.591828183456926</c:v>
                </c:pt>
                <c:pt idx="28">
                  <c:v>26.89589428265316</c:v>
                </c:pt>
                <c:pt idx="29">
                  <c:v>27.198089360300632</c:v>
                </c:pt>
                <c:pt idx="30">
                  <c:v>27.490553440468439</c:v>
                </c:pt>
                <c:pt idx="31">
                  <c:v>27.810614545960689</c:v>
                </c:pt>
                <c:pt idx="32">
                  <c:v>28.157597453054937</c:v>
                </c:pt>
                <c:pt idx="33">
                  <c:v>28.477067877240842</c:v>
                </c:pt>
                <c:pt idx="34">
                  <c:v>28.818030671703013</c:v>
                </c:pt>
                <c:pt idx="35">
                  <c:v>29.167532609512559</c:v>
                </c:pt>
                <c:pt idx="36">
                  <c:v>29.504563193165684</c:v>
                </c:pt>
                <c:pt idx="37">
                  <c:v>29.825348616102669</c:v>
                </c:pt>
                <c:pt idx="38">
                  <c:v>30.102732159829809</c:v>
                </c:pt>
                <c:pt idx="39">
                  <c:v>30.345692563678629</c:v>
                </c:pt>
                <c:pt idx="40">
                  <c:v>30.568471228643716</c:v>
                </c:pt>
                <c:pt idx="41">
                  <c:v>30.785409138036975</c:v>
                </c:pt>
                <c:pt idx="42">
                  <c:v>30.971581241757129</c:v>
                </c:pt>
                <c:pt idx="43">
                  <c:v>31.187407698379296</c:v>
                </c:pt>
                <c:pt idx="44">
                  <c:v>31.396180325990336</c:v>
                </c:pt>
                <c:pt idx="45">
                  <c:v>31.51852573058142</c:v>
                </c:pt>
                <c:pt idx="46">
                  <c:v>31.59282983874391</c:v>
                </c:pt>
                <c:pt idx="47">
                  <c:v>31.640916130285433</c:v>
                </c:pt>
                <c:pt idx="48">
                  <c:v>31.622579148189189</c:v>
                </c:pt>
                <c:pt idx="49">
                  <c:v>31.593285040497491</c:v>
                </c:pt>
                <c:pt idx="50">
                  <c:v>31.547749929053087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4733696"/>
        <c:axId val="274737224"/>
      </c:areaChart>
      <c:catAx>
        <c:axId val="274733696"/>
        <c:scaling>
          <c:orientation val="minMax"/>
        </c:scaling>
        <c:delete val="0"/>
        <c:axPos val="b"/>
        <c:title>
          <c:tx>
            <c:strRef>
              <c:f>'C:\My Documents\Pokojnine\99_zadnja_verzija\[Model_160_35_sumljivo.xlsm]Grafi'!$E$72</c:f>
              <c:strCache>
                <c:ptCount val="1"/>
                <c:pt idx="0">
                  <c:v>Leto</c:v>
                </c:pt>
              </c:strCache>
            </c:strRef>
          </c:tx>
          <c:layout>
            <c:manualLayout>
              <c:xMode val="edge"/>
              <c:yMode val="edge"/>
              <c:x val="0.47568710359408373"/>
              <c:y val="0.9200013822136156"/>
            </c:manualLayout>
          </c:layout>
          <c:overlay val="0"/>
          <c:spPr>
            <a:noFill/>
            <a:ln w="25400">
              <a:noFill/>
            </a:ln>
          </c:spPr>
          <c:txPr>
            <a:bodyPr/>
            <a:lstStyle/>
            <a:p>
              <a:pPr>
                <a:defRPr sz="925" b="1" i="0" u="none" strike="noStrike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sl-SI"/>
            </a:p>
          </c:tx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274737224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274737224"/>
        <c:scaling>
          <c:orientation val="minMax"/>
          <c:max val="1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strRef>
              <c:f>'C:\My Documents\Pokojnine\99_zadnja_verzija\[Model_160_35_sumljivo.xlsm]Population_Total'!$A$139</c:f>
              <c:strCache>
                <c:ptCount val="1"/>
                <c:pt idx="0">
                  <c:v>Delež (v %)</c:v>
                </c:pt>
              </c:strCache>
            </c:strRef>
          </c:tx>
          <c:layout>
            <c:manualLayout>
              <c:xMode val="edge"/>
              <c:yMode val="edge"/>
              <c:x val="1.0570824524312903E-2"/>
              <c:y val="0.29230813147255713"/>
            </c:manualLayout>
          </c:layout>
          <c:overlay val="0"/>
          <c:spPr>
            <a:noFill/>
            <a:ln w="25400">
              <a:noFill/>
            </a:ln>
          </c:spPr>
          <c:txPr>
            <a:bodyPr/>
            <a:lstStyle/>
            <a:p>
              <a:pPr>
                <a:defRPr sz="925" b="1" i="0" u="none" strike="noStrike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sl-SI"/>
            </a:p>
          </c:tx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274733696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1564482029598309"/>
          <c:y val="0.38359038966283426"/>
          <c:w val="0.28541226215645377"/>
          <c:h val="0.22564134867756921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9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l-SI"/>
        </a:p>
      </c:txPr>
    </c:legend>
    <c:plotVisOnly val="1"/>
    <c:dispBlanksAs val="zero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l-S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53488372093198"/>
          <c:y val="5.8461626294510814E-2"/>
          <c:w val="0.81818181818182489"/>
          <c:h val="0.77538578032719463"/>
        </c:manualLayout>
      </c:layout>
      <c:areaChart>
        <c:grouping val="stacked"/>
        <c:varyColors val="0"/>
        <c:ser>
          <c:idx val="0"/>
          <c:order val="0"/>
          <c:tx>
            <c:strRef>
              <c:f>[Zvezek3]RezDemogr01!$E$347</c:f>
              <c:strCache>
                <c:ptCount val="1"/>
                <c:pt idx="0">
                  <c:v>P0-19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'C:\PROGRAM\microageing\_helpers\[DM73.xlsm]Population_Total'!$D$3:$BB$3</c:f>
              <c:numCache>
                <c:formatCode>General</c:formatCode>
                <c:ptCount val="5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</c:numCache>
            </c:numRef>
          </c:cat>
          <c:val>
            <c:numRef>
              <c:f>[Zvezek3]RezDemogr01!$H$347:$BF$347</c:f>
              <c:numCache>
                <c:formatCode>General</c:formatCode>
                <c:ptCount val="51"/>
                <c:pt idx="0">
                  <c:v>393.01</c:v>
                </c:pt>
                <c:pt idx="1">
                  <c:v>394.46141758258017</c:v>
                </c:pt>
                <c:pt idx="2">
                  <c:v>396.24566477176472</c:v>
                </c:pt>
                <c:pt idx="3">
                  <c:v>399.24014923584878</c:v>
                </c:pt>
                <c:pt idx="4">
                  <c:v>402.1302466545153</c:v>
                </c:pt>
                <c:pt idx="5">
                  <c:v>404.99002832577293</c:v>
                </c:pt>
                <c:pt idx="6">
                  <c:v>408.09400780461311</c:v>
                </c:pt>
                <c:pt idx="7">
                  <c:v>410.83373149150293</c:v>
                </c:pt>
                <c:pt idx="8">
                  <c:v>413.84393222459721</c:v>
                </c:pt>
                <c:pt idx="9">
                  <c:v>416.73431560391856</c:v>
                </c:pt>
                <c:pt idx="10">
                  <c:v>419.45908876494138</c:v>
                </c:pt>
                <c:pt idx="11">
                  <c:v>420.89201902498695</c:v>
                </c:pt>
                <c:pt idx="12">
                  <c:v>422.56570971200864</c:v>
                </c:pt>
                <c:pt idx="13">
                  <c:v>423.76170054235899</c:v>
                </c:pt>
                <c:pt idx="14">
                  <c:v>424.92064763614331</c:v>
                </c:pt>
                <c:pt idx="15">
                  <c:v>425.00549388201784</c:v>
                </c:pt>
                <c:pt idx="16">
                  <c:v>424.48428257774577</c:v>
                </c:pt>
                <c:pt idx="17">
                  <c:v>422.72376537598529</c:v>
                </c:pt>
                <c:pt idx="18">
                  <c:v>419.72988737992341</c:v>
                </c:pt>
                <c:pt idx="19">
                  <c:v>414.67403254730999</c:v>
                </c:pt>
                <c:pt idx="20">
                  <c:v>409.84735697491465</c:v>
                </c:pt>
                <c:pt idx="21">
                  <c:v>404.85998861532477</c:v>
                </c:pt>
                <c:pt idx="22">
                  <c:v>400.01770424668717</c:v>
                </c:pt>
                <c:pt idx="23">
                  <c:v>395.41917017800893</c:v>
                </c:pt>
                <c:pt idx="24">
                  <c:v>391.15660447969566</c:v>
                </c:pt>
                <c:pt idx="25">
                  <c:v>387.32712165032768</c:v>
                </c:pt>
                <c:pt idx="26">
                  <c:v>383.99512606841319</c:v>
                </c:pt>
                <c:pt idx="27">
                  <c:v>381.23437518372958</c:v>
                </c:pt>
                <c:pt idx="28">
                  <c:v>379.07191462565925</c:v>
                </c:pt>
                <c:pt idx="29">
                  <c:v>377.50764708015436</c:v>
                </c:pt>
                <c:pt idx="30">
                  <c:v>376.52745753742704</c:v>
                </c:pt>
                <c:pt idx="31">
                  <c:v>376.12343596832699</c:v>
                </c:pt>
                <c:pt idx="32">
                  <c:v>376.24158373068565</c:v>
                </c:pt>
                <c:pt idx="33">
                  <c:v>376.79909674391013</c:v>
                </c:pt>
                <c:pt idx="34">
                  <c:v>377.75071375171314</c:v>
                </c:pt>
                <c:pt idx="35">
                  <c:v>379.01390843033346</c:v>
                </c:pt>
                <c:pt idx="36">
                  <c:v>380.50010165374408</c:v>
                </c:pt>
                <c:pt idx="37">
                  <c:v>382.11480426048092</c:v>
                </c:pt>
                <c:pt idx="38">
                  <c:v>383.76706279379732</c:v>
                </c:pt>
                <c:pt idx="39">
                  <c:v>385.37678081644401</c:v>
                </c:pt>
                <c:pt idx="40">
                  <c:v>386.86666142574938</c:v>
                </c:pt>
                <c:pt idx="41">
                  <c:v>388.16347287726842</c:v>
                </c:pt>
                <c:pt idx="42">
                  <c:v>389.18662768969739</c:v>
                </c:pt>
                <c:pt idx="43">
                  <c:v>389.90601957543669</c:v>
                </c:pt>
                <c:pt idx="44">
                  <c:v>390.26129822410923</c:v>
                </c:pt>
                <c:pt idx="45">
                  <c:v>390.19379784738669</c:v>
                </c:pt>
                <c:pt idx="46">
                  <c:v>389.71225030376144</c:v>
                </c:pt>
                <c:pt idx="47">
                  <c:v>388.83088745181215</c:v>
                </c:pt>
                <c:pt idx="48">
                  <c:v>387.55737870896399</c:v>
                </c:pt>
                <c:pt idx="49">
                  <c:v>385.95962561989978</c:v>
                </c:pt>
                <c:pt idx="50">
                  <c:v>384.09483483853035</c:v>
                </c:pt>
              </c:numCache>
            </c:numRef>
          </c:val>
        </c:ser>
        <c:ser>
          <c:idx val="1"/>
          <c:order val="1"/>
          <c:tx>
            <c:strRef>
              <c:f>[Zvezek3]RezDemogr01!$E$348</c:f>
              <c:strCache>
                <c:ptCount val="1"/>
                <c:pt idx="0">
                  <c:v>P20-64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'C:\PROGRAM\microageing\_helpers\[DM73.xlsm]Population_Total'!$D$3:$BB$3</c:f>
              <c:numCache>
                <c:formatCode>General</c:formatCode>
                <c:ptCount val="5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</c:numCache>
            </c:numRef>
          </c:cat>
          <c:val>
            <c:numRef>
              <c:f>[Zvezek3]RezDemogr01!$H$348:$BF$348</c:f>
              <c:numCache>
                <c:formatCode>General</c:formatCode>
                <c:ptCount val="51"/>
                <c:pt idx="0">
                  <c:v>1315.701</c:v>
                </c:pt>
                <c:pt idx="1">
                  <c:v>1327.3948965604191</c:v>
                </c:pt>
                <c:pt idx="2">
                  <c:v>1332.5914431797398</c:v>
                </c:pt>
                <c:pt idx="3">
                  <c:v>1333.8750360570348</c:v>
                </c:pt>
                <c:pt idx="4">
                  <c:v>1333.9741776450555</c:v>
                </c:pt>
                <c:pt idx="5">
                  <c:v>1332.3128583036125</c:v>
                </c:pt>
                <c:pt idx="6">
                  <c:v>1327.4751254966061</c:v>
                </c:pt>
                <c:pt idx="7">
                  <c:v>1322.7757209498589</c:v>
                </c:pt>
                <c:pt idx="8">
                  <c:v>1315.7831713969808</c:v>
                </c:pt>
                <c:pt idx="9">
                  <c:v>1307.5895515178706</c:v>
                </c:pt>
                <c:pt idx="10">
                  <c:v>1298.9632985324749</c:v>
                </c:pt>
                <c:pt idx="11">
                  <c:v>1290.2392046179148</c:v>
                </c:pt>
                <c:pt idx="12">
                  <c:v>1280.6085660162189</c:v>
                </c:pt>
                <c:pt idx="13">
                  <c:v>1271.9316523069131</c:v>
                </c:pt>
                <c:pt idx="14">
                  <c:v>1263.2711925367398</c:v>
                </c:pt>
                <c:pt idx="15">
                  <c:v>1255.204345808334</c:v>
                </c:pt>
                <c:pt idx="16">
                  <c:v>1247.2522330138838</c:v>
                </c:pt>
                <c:pt idx="17">
                  <c:v>1239.7281819425461</c:v>
                </c:pt>
                <c:pt idx="18">
                  <c:v>1233.4254437604611</c:v>
                </c:pt>
                <c:pt idx="19">
                  <c:v>1229.012609614216</c:v>
                </c:pt>
                <c:pt idx="20">
                  <c:v>1224.3273663419509</c:v>
                </c:pt>
                <c:pt idx="21">
                  <c:v>1218.9265028540367</c:v>
                </c:pt>
                <c:pt idx="22">
                  <c:v>1213.4881129300688</c:v>
                </c:pt>
                <c:pt idx="23">
                  <c:v>1208.8685947968852</c:v>
                </c:pt>
                <c:pt idx="24">
                  <c:v>1204.9598358467931</c:v>
                </c:pt>
                <c:pt idx="25">
                  <c:v>1201.3188657408771</c:v>
                </c:pt>
                <c:pt idx="26">
                  <c:v>1198.0453146701025</c:v>
                </c:pt>
                <c:pt idx="27">
                  <c:v>1193.6007227476305</c:v>
                </c:pt>
                <c:pt idx="28">
                  <c:v>1188.1672954085493</c:v>
                </c:pt>
                <c:pt idx="29">
                  <c:v>1182.1745413953008</c:v>
                </c:pt>
                <c:pt idx="30">
                  <c:v>1175.7623789515899</c:v>
                </c:pt>
                <c:pt idx="31">
                  <c:v>1168.1804029784116</c:v>
                </c:pt>
                <c:pt idx="32">
                  <c:v>1159.456209044363</c:v>
                </c:pt>
                <c:pt idx="33">
                  <c:v>1150.7285731514435</c:v>
                </c:pt>
                <c:pt idx="34">
                  <c:v>1141.030476722676</c:v>
                </c:pt>
                <c:pt idx="35">
                  <c:v>1130.6979119151008</c:v>
                </c:pt>
                <c:pt idx="36">
                  <c:v>1120.2027103183148</c:v>
                </c:pt>
                <c:pt idx="37">
                  <c:v>1109.7108593032722</c:v>
                </c:pt>
                <c:pt idx="38">
                  <c:v>1099.8328182746948</c:v>
                </c:pt>
                <c:pt idx="39">
                  <c:v>1090.4707860230487</c:v>
                </c:pt>
                <c:pt idx="40">
                  <c:v>1081.4248930701581</c:v>
                </c:pt>
                <c:pt idx="41">
                  <c:v>1072.4959508380341</c:v>
                </c:pt>
                <c:pt idx="42">
                  <c:v>1064.2608670492061</c:v>
                </c:pt>
                <c:pt idx="43">
                  <c:v>1055.5677610751861</c:v>
                </c:pt>
                <c:pt idx="44">
                  <c:v>1047.2394285948035</c:v>
                </c:pt>
                <c:pt idx="45">
                  <c:v>1040.8682861588288</c:v>
                </c:pt>
                <c:pt idx="46">
                  <c:v>1035.7205731772221</c:v>
                </c:pt>
                <c:pt idx="47">
                  <c:v>1031.3732852332978</c:v>
                </c:pt>
                <c:pt idx="48">
                  <c:v>1028.6152218162522</c:v>
                </c:pt>
                <c:pt idx="49">
                  <c:v>1026.3161682148598</c:v>
                </c:pt>
                <c:pt idx="50">
                  <c:v>1024.5454703958658</c:v>
                </c:pt>
              </c:numCache>
            </c:numRef>
          </c:val>
        </c:ser>
        <c:ser>
          <c:idx val="2"/>
          <c:order val="2"/>
          <c:tx>
            <c:strRef>
              <c:f>[Zvezek3]RezDemogr01!$E$349</c:f>
              <c:strCache>
                <c:ptCount val="1"/>
                <c:pt idx="0">
                  <c:v>P65+</c:v>
                </c:pt>
              </c:strCache>
            </c:strRef>
          </c:tx>
          <c:spPr>
            <a:solidFill>
              <a:srgbClr val="80808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'C:\PROGRAM\microageing\_helpers\[DM73.xlsm]Population_Total'!$D$3:$BB$3</c:f>
              <c:numCache>
                <c:formatCode>General</c:formatCode>
                <c:ptCount val="5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</c:numCache>
            </c:numRef>
          </c:cat>
          <c:val>
            <c:numRef>
              <c:f>[Zvezek3]RezDemogr01!$H$349:$BF$349</c:f>
              <c:numCache>
                <c:formatCode>General</c:formatCode>
                <c:ptCount val="51"/>
                <c:pt idx="0">
                  <c:v>338.26499999999999</c:v>
                </c:pt>
                <c:pt idx="1">
                  <c:v>338.74837208477055</c:v>
                </c:pt>
                <c:pt idx="2">
                  <c:v>344.48728741783191</c:v>
                </c:pt>
                <c:pt idx="3">
                  <c:v>351.98672264087656</c:v>
                </c:pt>
                <c:pt idx="4">
                  <c:v>359.92676776282087</c:v>
                </c:pt>
                <c:pt idx="5">
                  <c:v>368.81642609314872</c:v>
                </c:pt>
                <c:pt idx="6">
                  <c:v>379.76944302606432</c:v>
                </c:pt>
                <c:pt idx="7">
                  <c:v>389.90430269761265</c:v>
                </c:pt>
                <c:pt idx="8">
                  <c:v>401.13140745136127</c:v>
                </c:pt>
                <c:pt idx="9">
                  <c:v>412.70793466176417</c:v>
                </c:pt>
                <c:pt idx="10">
                  <c:v>423.69879218995476</c:v>
                </c:pt>
                <c:pt idx="11">
                  <c:v>435.00143765618867</c:v>
                </c:pt>
                <c:pt idx="12">
                  <c:v>446.27574702774331</c:v>
                </c:pt>
                <c:pt idx="13">
                  <c:v>456.27084326467229</c:v>
                </c:pt>
                <c:pt idx="14">
                  <c:v>465.45140361502348</c:v>
                </c:pt>
                <c:pt idx="15">
                  <c:v>474.62133326169004</c:v>
                </c:pt>
                <c:pt idx="16">
                  <c:v>483.76772078861069</c:v>
                </c:pt>
                <c:pt idx="17">
                  <c:v>493.34002529046415</c:v>
                </c:pt>
                <c:pt idx="18">
                  <c:v>502.51048123444218</c:v>
                </c:pt>
                <c:pt idx="19">
                  <c:v>511.51312339707323</c:v>
                </c:pt>
                <c:pt idx="20">
                  <c:v>520.2843277542936</c:v>
                </c:pt>
                <c:pt idx="21">
                  <c:v>529.79981388207432</c:v>
                </c:pt>
                <c:pt idx="22">
                  <c:v>539.05800570230849</c:v>
                </c:pt>
                <c:pt idx="23">
                  <c:v>547.04141602885795</c:v>
                </c:pt>
                <c:pt idx="24">
                  <c:v>553.80599085005201</c:v>
                </c:pt>
                <c:pt idx="25">
                  <c:v>559.77807189431803</c:v>
                </c:pt>
                <c:pt idx="26">
                  <c:v>564.7897390475049</c:v>
                </c:pt>
                <c:pt idx="27">
                  <c:v>570.47796321813155</c:v>
                </c:pt>
                <c:pt idx="28">
                  <c:v>576.60646683359437</c:v>
                </c:pt>
                <c:pt idx="29">
                  <c:v>582.68217362818655</c:v>
                </c:pt>
                <c:pt idx="30">
                  <c:v>588.52065116869755</c:v>
                </c:pt>
                <c:pt idx="31">
                  <c:v>594.9356479026834</c:v>
                </c:pt>
                <c:pt idx="32">
                  <c:v>601.89468510951599</c:v>
                </c:pt>
                <c:pt idx="33">
                  <c:v>608.18967915510802</c:v>
                </c:pt>
                <c:pt idx="34">
                  <c:v>614.87878663252354</c:v>
                </c:pt>
                <c:pt idx="35">
                  <c:v>621.67210000093439</c:v>
                </c:pt>
                <c:pt idx="36">
                  <c:v>628.09144755449654</c:v>
                </c:pt>
                <c:pt idx="37">
                  <c:v>634.04975461620052</c:v>
                </c:pt>
                <c:pt idx="38">
                  <c:v>638.9435700731932</c:v>
                </c:pt>
                <c:pt idx="39">
                  <c:v>642.96980592489331</c:v>
                </c:pt>
                <c:pt idx="40">
                  <c:v>646.44159408722646</c:v>
                </c:pt>
                <c:pt idx="41">
                  <c:v>649.67512500484679</c:v>
                </c:pt>
                <c:pt idx="42">
                  <c:v>652.13093351582802</c:v>
                </c:pt>
                <c:pt idx="43">
                  <c:v>655.12108476993058</c:v>
                </c:pt>
                <c:pt idx="44">
                  <c:v>657.86471150449768</c:v>
                </c:pt>
                <c:pt idx="45">
                  <c:v>658.64480281715862</c:v>
                </c:pt>
                <c:pt idx="46">
                  <c:v>658.31485986977293</c:v>
                </c:pt>
                <c:pt idx="47">
                  <c:v>657.36049361713867</c:v>
                </c:pt>
                <c:pt idx="48">
                  <c:v>654.93886124574044</c:v>
                </c:pt>
                <c:pt idx="49">
                  <c:v>652.25222022181606</c:v>
                </c:pt>
                <c:pt idx="50">
                  <c:v>649.20337963268003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4734480"/>
        <c:axId val="274736832"/>
      </c:areaChart>
      <c:catAx>
        <c:axId val="274734480"/>
        <c:scaling>
          <c:orientation val="minMax"/>
        </c:scaling>
        <c:delete val="0"/>
        <c:axPos val="b"/>
        <c:title>
          <c:tx>
            <c:strRef>
              <c:f>'C:\My Documents\Pokojnine\99_zadnja_verzija\[Model_160_35_sumljivo.xlsm]Grafi'!$E$72</c:f>
              <c:strCache>
                <c:ptCount val="1"/>
                <c:pt idx="0">
                  <c:v>Leto</c:v>
                </c:pt>
              </c:strCache>
            </c:strRef>
          </c:tx>
          <c:layout>
            <c:manualLayout>
              <c:xMode val="edge"/>
              <c:yMode val="edge"/>
              <c:x val="0.47568710359408362"/>
              <c:y val="0.9200013822136156"/>
            </c:manualLayout>
          </c:layout>
          <c:overlay val="0"/>
          <c:spPr>
            <a:noFill/>
            <a:ln w="25400">
              <a:noFill/>
            </a:ln>
          </c:spPr>
          <c:txPr>
            <a:bodyPr/>
            <a:lstStyle/>
            <a:p>
              <a:pPr>
                <a:defRPr sz="925" b="1" i="0" u="none" strike="noStrike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sl-SI"/>
            </a:p>
          </c:tx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274736832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27473683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92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sl-SI"/>
                  <a:t>Število (v tisočih)</a:t>
                </a:r>
              </a:p>
            </c:rich>
          </c:tx>
          <c:layout>
            <c:manualLayout>
              <c:xMode val="edge"/>
              <c:yMode val="edge"/>
              <c:x val="1.0570824524312903E-2"/>
              <c:y val="0.29230813147255702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274734480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9027484143763221"/>
          <c:y val="0.41230833838078174"/>
          <c:w val="0.19238900634249587"/>
          <c:h val="0.20923109226731404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9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l-SI"/>
        </a:p>
      </c:txPr>
    </c:legend>
    <c:plotVisOnly val="1"/>
    <c:dispBlanksAs val="zero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l-S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sl-SI"/>
              <a:t>Delež pokojnin v BDP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0.15003778977889731"/>
          <c:y val="0.11158573928259002"/>
          <c:w val="0.82271811573290865"/>
          <c:h val="0.73505030621172363"/>
        </c:manualLayout>
      </c:layout>
      <c:lineChart>
        <c:grouping val="standard"/>
        <c:varyColors val="0"/>
        <c:ser>
          <c:idx val="1"/>
          <c:order val="0"/>
          <c:tx>
            <c:strRef>
              <c:f>[1]Skupaj!$I$2</c:f>
              <c:strCache>
                <c:ptCount val="1"/>
                <c:pt idx="0">
                  <c:v>delež pokojnin v BDP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[1]Skupaj!$A$4:$A$54</c:f>
              <c:numCache>
                <c:formatCode>General</c:formatCode>
                <c:ptCount val="5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</c:numCache>
            </c:numRef>
          </c:cat>
          <c:val>
            <c:numRef>
              <c:f>[1]Skupaj!$I$4:$I$54</c:f>
              <c:numCache>
                <c:formatCode>General</c:formatCode>
                <c:ptCount val="51"/>
                <c:pt idx="0">
                  <c:v>0.11192310689994688</c:v>
                </c:pt>
                <c:pt idx="1">
                  <c:v>0.11130110713827446</c:v>
                </c:pt>
                <c:pt idx="2">
                  <c:v>0.11022646088281569</c:v>
                </c:pt>
                <c:pt idx="3">
                  <c:v>0.10827071077838515</c:v>
                </c:pt>
                <c:pt idx="4">
                  <c:v>0.10827759158015009</c:v>
                </c:pt>
                <c:pt idx="5">
                  <c:v>0.10801301500555972</c:v>
                </c:pt>
                <c:pt idx="6">
                  <c:v>0.10857874114741507</c:v>
                </c:pt>
                <c:pt idx="7">
                  <c:v>0.1090748026937854</c:v>
                </c:pt>
                <c:pt idx="8">
                  <c:v>0.10958704368446541</c:v>
                </c:pt>
                <c:pt idx="9">
                  <c:v>0.11101340359847785</c:v>
                </c:pt>
                <c:pt idx="10">
                  <c:v>0.11268492836312323</c:v>
                </c:pt>
                <c:pt idx="11">
                  <c:v>0.11488095933392341</c:v>
                </c:pt>
                <c:pt idx="12">
                  <c:v>0.11701745613315788</c:v>
                </c:pt>
                <c:pt idx="13">
                  <c:v>0.11910760390163697</c:v>
                </c:pt>
                <c:pt idx="14">
                  <c:v>0.12124780095347019</c:v>
                </c:pt>
                <c:pt idx="15">
                  <c:v>0.12331284983264768</c:v>
                </c:pt>
                <c:pt idx="16">
                  <c:v>0.12550778642519494</c:v>
                </c:pt>
                <c:pt idx="17">
                  <c:v>0.12782475939698737</c:v>
                </c:pt>
                <c:pt idx="18">
                  <c:v>0.13006132491948361</c:v>
                </c:pt>
                <c:pt idx="19">
                  <c:v>0.13201059670488322</c:v>
                </c:pt>
                <c:pt idx="20">
                  <c:v>0.13375332677816104</c:v>
                </c:pt>
                <c:pt idx="21">
                  <c:v>0.13525824677911141</c:v>
                </c:pt>
                <c:pt idx="22">
                  <c:v>0.13675463918874328</c:v>
                </c:pt>
                <c:pt idx="23">
                  <c:v>0.13802057965159087</c:v>
                </c:pt>
                <c:pt idx="24">
                  <c:v>0.13948011041754421</c:v>
                </c:pt>
                <c:pt idx="25">
                  <c:v>0.1410347713216937</c:v>
                </c:pt>
                <c:pt idx="26">
                  <c:v>0.14245974050939991</c:v>
                </c:pt>
                <c:pt idx="27">
                  <c:v>0.14440545103773708</c:v>
                </c:pt>
                <c:pt idx="28">
                  <c:v>0.14647458922330969</c:v>
                </c:pt>
                <c:pt idx="29">
                  <c:v>0.14844240631800612</c:v>
                </c:pt>
                <c:pt idx="30">
                  <c:v>0.15045215252290453</c:v>
                </c:pt>
                <c:pt idx="31">
                  <c:v>0.15256095998561345</c:v>
                </c:pt>
                <c:pt idx="32">
                  <c:v>0.15480039985148897</c:v>
                </c:pt>
                <c:pt idx="33">
                  <c:v>0.15704591642133275</c:v>
                </c:pt>
                <c:pt idx="34">
                  <c:v>0.15893581120041694</c:v>
                </c:pt>
                <c:pt idx="35">
                  <c:v>0.16084593895544141</c:v>
                </c:pt>
                <c:pt idx="36">
                  <c:v>0.16257916915054788</c:v>
                </c:pt>
                <c:pt idx="37">
                  <c:v>0.16434993232607137</c:v>
                </c:pt>
                <c:pt idx="38">
                  <c:v>0.16607727872435069</c:v>
                </c:pt>
                <c:pt idx="39">
                  <c:v>0.16777296205069825</c:v>
                </c:pt>
                <c:pt idx="40">
                  <c:v>0.16922501157459346</c:v>
                </c:pt>
                <c:pt idx="41">
                  <c:v>0.17042850860292491</c:v>
                </c:pt>
                <c:pt idx="42">
                  <c:v>0.17157772739757063</c:v>
                </c:pt>
                <c:pt idx="43">
                  <c:v>0.17235652017632044</c:v>
                </c:pt>
                <c:pt idx="44">
                  <c:v>0.17288052431193618</c:v>
                </c:pt>
                <c:pt idx="45">
                  <c:v>0.1731908745802814</c:v>
                </c:pt>
                <c:pt idx="46">
                  <c:v>0.17327704311747286</c:v>
                </c:pt>
                <c:pt idx="47">
                  <c:v>0.17317546098953587</c:v>
                </c:pt>
                <c:pt idx="48">
                  <c:v>0.17282128729585153</c:v>
                </c:pt>
                <c:pt idx="49">
                  <c:v>0.17232938839059544</c:v>
                </c:pt>
                <c:pt idx="50">
                  <c:v>0.17167505194994767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[1]Skupaj!$Z$2</c:f>
              <c:strCache>
                <c:ptCount val="1"/>
                <c:pt idx="0">
                  <c:v>delež pokojnin v BDP - ref</c:v>
                </c:pt>
              </c:strCache>
            </c:strRef>
          </c:tx>
          <c:spPr>
            <a:ln w="15875">
              <a:solidFill>
                <a:srgbClr val="FF0000"/>
              </a:solidFill>
              <a:prstDash val="dash"/>
            </a:ln>
          </c:spPr>
          <c:marker>
            <c:symbol val="none"/>
          </c:marker>
          <c:cat>
            <c:numRef>
              <c:f>[1]Skupaj!$A$4:$A$54</c:f>
              <c:numCache>
                <c:formatCode>General</c:formatCode>
                <c:ptCount val="5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</c:numCache>
            </c:numRef>
          </c:cat>
          <c:val>
            <c:numRef>
              <c:f>[1]Skupaj!$Z$4:$Z$54</c:f>
              <c:numCache>
                <c:formatCode>General</c:formatCode>
                <c:ptCount val="51"/>
                <c:pt idx="0">
                  <c:v>0.11191937703796601</c:v>
                </c:pt>
                <c:pt idx="1">
                  <c:v>0.1113030467270444</c:v>
                </c:pt>
                <c:pt idx="2">
                  <c:v>0.11022800654114009</c:v>
                </c:pt>
                <c:pt idx="3">
                  <c:v>0.11135813244005631</c:v>
                </c:pt>
                <c:pt idx="4">
                  <c:v>0.11285615280126014</c:v>
                </c:pt>
                <c:pt idx="5">
                  <c:v>0.11484350709077533</c:v>
                </c:pt>
                <c:pt idx="6">
                  <c:v>0.11690856155045661</c:v>
                </c:pt>
                <c:pt idx="7">
                  <c:v>0.11860689444960749</c:v>
                </c:pt>
                <c:pt idx="8">
                  <c:v>0.12016139143544682</c:v>
                </c:pt>
                <c:pt idx="9">
                  <c:v>0.12171268594245334</c:v>
                </c:pt>
                <c:pt idx="10">
                  <c:v>0.12320134035240619</c:v>
                </c:pt>
                <c:pt idx="11">
                  <c:v>0.12488038542155212</c:v>
                </c:pt>
                <c:pt idx="12">
                  <c:v>0.12645222042633178</c:v>
                </c:pt>
                <c:pt idx="13">
                  <c:v>0.12805566490276338</c:v>
                </c:pt>
                <c:pt idx="14">
                  <c:v>0.12973613023035721</c:v>
                </c:pt>
                <c:pt idx="15">
                  <c:v>0.1321453113486924</c:v>
                </c:pt>
                <c:pt idx="16">
                  <c:v>0.1345893231759884</c:v>
                </c:pt>
                <c:pt idx="17">
                  <c:v>0.13701176547561986</c:v>
                </c:pt>
                <c:pt idx="18">
                  <c:v>0.13930621719694691</c:v>
                </c:pt>
                <c:pt idx="19">
                  <c:v>0.14154467229451118</c:v>
                </c:pt>
                <c:pt idx="20">
                  <c:v>0.14355649442268692</c:v>
                </c:pt>
                <c:pt idx="21">
                  <c:v>0.14531179532354838</c:v>
                </c:pt>
                <c:pt idx="22">
                  <c:v>0.14697245619129445</c:v>
                </c:pt>
                <c:pt idx="23">
                  <c:v>0.14855074454079642</c:v>
                </c:pt>
                <c:pt idx="24">
                  <c:v>0.15031223772886912</c:v>
                </c:pt>
                <c:pt idx="25">
                  <c:v>0.15201845241549855</c:v>
                </c:pt>
                <c:pt idx="26">
                  <c:v>0.15362006711848</c:v>
                </c:pt>
                <c:pt idx="27">
                  <c:v>0.15593758488545859</c:v>
                </c:pt>
                <c:pt idx="28">
                  <c:v>0.15812651336949843</c:v>
                </c:pt>
                <c:pt idx="29">
                  <c:v>0.16030943640862971</c:v>
                </c:pt>
                <c:pt idx="30">
                  <c:v>0.16277455899728802</c:v>
                </c:pt>
                <c:pt idx="31">
                  <c:v>0.16513196872193922</c:v>
                </c:pt>
                <c:pt idx="32">
                  <c:v>0.16743701676835221</c:v>
                </c:pt>
                <c:pt idx="33">
                  <c:v>0.1697720876415279</c:v>
                </c:pt>
                <c:pt idx="34">
                  <c:v>0.17177600173044141</c:v>
                </c:pt>
                <c:pt idx="35">
                  <c:v>0.17368963831564987</c:v>
                </c:pt>
                <c:pt idx="36">
                  <c:v>0.17532611721307087</c:v>
                </c:pt>
                <c:pt idx="37">
                  <c:v>0.17701914769776669</c:v>
                </c:pt>
                <c:pt idx="38">
                  <c:v>0.17866491593926329</c:v>
                </c:pt>
                <c:pt idx="39">
                  <c:v>0.18031636495742831</c:v>
                </c:pt>
                <c:pt idx="40">
                  <c:v>0.18154144462141181</c:v>
                </c:pt>
                <c:pt idx="41">
                  <c:v>0.18260420149956424</c:v>
                </c:pt>
                <c:pt idx="42">
                  <c:v>0.18366685728402579</c:v>
                </c:pt>
                <c:pt idx="43">
                  <c:v>0.18420450376715053</c:v>
                </c:pt>
                <c:pt idx="44">
                  <c:v>0.18442291496003091</c:v>
                </c:pt>
                <c:pt idx="45">
                  <c:v>0.18458164525329374</c:v>
                </c:pt>
                <c:pt idx="46">
                  <c:v>0.18453917164863984</c:v>
                </c:pt>
                <c:pt idx="47">
                  <c:v>0.18433027944637859</c:v>
                </c:pt>
                <c:pt idx="48">
                  <c:v>0.18393670443542426</c:v>
                </c:pt>
                <c:pt idx="49">
                  <c:v>0.18342811764025421</c:v>
                </c:pt>
                <c:pt idx="50">
                  <c:v>0.182772502684311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4738008"/>
        <c:axId val="274738400"/>
      </c:lineChart>
      <c:catAx>
        <c:axId val="274738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l-SI"/>
          </a:p>
        </c:txPr>
        <c:crossAx val="274738400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274738400"/>
        <c:scaling>
          <c:orientation val="minMax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sl-SI"/>
                  <a:t>Delež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l-SI"/>
          </a:p>
        </c:txPr>
        <c:crossAx val="2747380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3390786995000044"/>
          <c:y val="0.61151230196944006"/>
          <c:w val="0.60929594644043872"/>
          <c:h val="0.21342963424535971"/>
        </c:manualLayout>
      </c:layout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sl-SI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sl-SI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sl-SI"/>
              <a:t>Število upokojencev in zavarovancev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0.15003778977889731"/>
          <c:y val="0.11158573928259002"/>
          <c:w val="0.82271811573290865"/>
          <c:h val="0.73505030621172363"/>
        </c:manualLayout>
      </c:layout>
      <c:lineChart>
        <c:grouping val="standard"/>
        <c:varyColors val="0"/>
        <c:ser>
          <c:idx val="0"/>
          <c:order val="0"/>
          <c:tx>
            <c:strRef>
              <c:f>[1]Skupaj!$F$2</c:f>
              <c:strCache>
                <c:ptCount val="1"/>
                <c:pt idx="0">
                  <c:v>število upokojencev SKUPAJ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[1]Skupaj!$A$4:$A$54</c:f>
              <c:numCache>
                <c:formatCode>General</c:formatCode>
                <c:ptCount val="5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</c:numCache>
            </c:numRef>
          </c:cat>
          <c:val>
            <c:numRef>
              <c:f>[1]Skupaj!$F$4:$F$54</c:f>
              <c:numCache>
                <c:formatCode>General</c:formatCode>
                <c:ptCount val="51"/>
                <c:pt idx="0">
                  <c:v>556518.21875</c:v>
                </c:pt>
                <c:pt idx="1">
                  <c:v>564969.73437499837</c:v>
                </c:pt>
                <c:pt idx="2">
                  <c:v>573241.796875</c:v>
                </c:pt>
                <c:pt idx="3">
                  <c:v>574660.75</c:v>
                </c:pt>
                <c:pt idx="4">
                  <c:v>580714.84375000244</c:v>
                </c:pt>
                <c:pt idx="5">
                  <c:v>587519.04687500244</c:v>
                </c:pt>
                <c:pt idx="6">
                  <c:v>594272.75</c:v>
                </c:pt>
                <c:pt idx="7">
                  <c:v>600280.75</c:v>
                </c:pt>
                <c:pt idx="8">
                  <c:v>605671.53125000244</c:v>
                </c:pt>
                <c:pt idx="9">
                  <c:v>614112.90625000244</c:v>
                </c:pt>
                <c:pt idx="10">
                  <c:v>623135.9375</c:v>
                </c:pt>
                <c:pt idx="11">
                  <c:v>632597.75</c:v>
                </c:pt>
                <c:pt idx="12">
                  <c:v>641938.8125</c:v>
                </c:pt>
                <c:pt idx="13">
                  <c:v>650667.68749999837</c:v>
                </c:pt>
                <c:pt idx="14">
                  <c:v>659352.75</c:v>
                </c:pt>
                <c:pt idx="15">
                  <c:v>667046.8125</c:v>
                </c:pt>
                <c:pt idx="16">
                  <c:v>675608.5</c:v>
                </c:pt>
                <c:pt idx="17">
                  <c:v>684496.75</c:v>
                </c:pt>
                <c:pt idx="18">
                  <c:v>692878.28125</c:v>
                </c:pt>
                <c:pt idx="19">
                  <c:v>700784.96875000244</c:v>
                </c:pt>
                <c:pt idx="20">
                  <c:v>708330.59375</c:v>
                </c:pt>
                <c:pt idx="21">
                  <c:v>714738.875</c:v>
                </c:pt>
                <c:pt idx="22">
                  <c:v>721815</c:v>
                </c:pt>
                <c:pt idx="23">
                  <c:v>728454.28125</c:v>
                </c:pt>
                <c:pt idx="24">
                  <c:v>734608</c:v>
                </c:pt>
                <c:pt idx="25">
                  <c:v>740530.40625000244</c:v>
                </c:pt>
                <c:pt idx="26">
                  <c:v>746015.8125</c:v>
                </c:pt>
                <c:pt idx="27">
                  <c:v>752181.4375</c:v>
                </c:pt>
                <c:pt idx="28">
                  <c:v>758255.40625000244</c:v>
                </c:pt>
                <c:pt idx="29">
                  <c:v>764095.53125000244</c:v>
                </c:pt>
                <c:pt idx="30">
                  <c:v>769576.53125000244</c:v>
                </c:pt>
                <c:pt idx="31">
                  <c:v>775007.5</c:v>
                </c:pt>
                <c:pt idx="32">
                  <c:v>780260.18749999837</c:v>
                </c:pt>
                <c:pt idx="33">
                  <c:v>784863</c:v>
                </c:pt>
                <c:pt idx="34">
                  <c:v>789011.03125000244</c:v>
                </c:pt>
                <c:pt idx="35">
                  <c:v>792461.40625000244</c:v>
                </c:pt>
                <c:pt idx="36">
                  <c:v>795458.21875</c:v>
                </c:pt>
                <c:pt idx="37">
                  <c:v>797937.09375</c:v>
                </c:pt>
                <c:pt idx="38">
                  <c:v>799880.625</c:v>
                </c:pt>
                <c:pt idx="39">
                  <c:v>801490.18749999837</c:v>
                </c:pt>
                <c:pt idx="40">
                  <c:v>802518.25</c:v>
                </c:pt>
                <c:pt idx="41">
                  <c:v>802836.96875000244</c:v>
                </c:pt>
                <c:pt idx="42">
                  <c:v>802534.4375</c:v>
                </c:pt>
                <c:pt idx="43">
                  <c:v>801718.21875</c:v>
                </c:pt>
                <c:pt idx="44">
                  <c:v>800384</c:v>
                </c:pt>
                <c:pt idx="45">
                  <c:v>798330.4375</c:v>
                </c:pt>
                <c:pt idx="46">
                  <c:v>795833.875</c:v>
                </c:pt>
                <c:pt idx="47">
                  <c:v>793097.40625000244</c:v>
                </c:pt>
                <c:pt idx="48">
                  <c:v>789818.68749999837</c:v>
                </c:pt>
                <c:pt idx="49">
                  <c:v>786356.4375</c:v>
                </c:pt>
                <c:pt idx="50">
                  <c:v>782612.90625000244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[1]Skupaj!$G$2</c:f>
              <c:strCache>
                <c:ptCount val="1"/>
                <c:pt idx="0">
                  <c:v>število zavarovancev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[1]Skupaj!$A$4:$A$54</c:f>
              <c:numCache>
                <c:formatCode>General</c:formatCode>
                <c:ptCount val="5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</c:numCache>
            </c:numRef>
          </c:cat>
          <c:val>
            <c:numRef>
              <c:f>[1]Skupaj!$G$4:$G$54</c:f>
              <c:numCache>
                <c:formatCode>General</c:formatCode>
                <c:ptCount val="51"/>
                <c:pt idx="0">
                  <c:v>852077.71875</c:v>
                </c:pt>
                <c:pt idx="1">
                  <c:v>856111.65625000244</c:v>
                </c:pt>
                <c:pt idx="2">
                  <c:v>858368.25</c:v>
                </c:pt>
                <c:pt idx="3">
                  <c:v>868244.9375</c:v>
                </c:pt>
                <c:pt idx="4">
                  <c:v>872609.28125</c:v>
                </c:pt>
                <c:pt idx="5">
                  <c:v>875193.40625000244</c:v>
                </c:pt>
                <c:pt idx="6">
                  <c:v>877001.0625</c:v>
                </c:pt>
                <c:pt idx="7">
                  <c:v>878243.625</c:v>
                </c:pt>
                <c:pt idx="8">
                  <c:v>879374.5</c:v>
                </c:pt>
                <c:pt idx="9">
                  <c:v>876640.5625</c:v>
                </c:pt>
                <c:pt idx="10">
                  <c:v>872373.03125000244</c:v>
                </c:pt>
                <c:pt idx="11">
                  <c:v>865287.71875</c:v>
                </c:pt>
                <c:pt idx="12">
                  <c:v>859341.28125</c:v>
                </c:pt>
                <c:pt idx="13">
                  <c:v>853344.875</c:v>
                </c:pt>
                <c:pt idx="14">
                  <c:v>846824.125</c:v>
                </c:pt>
                <c:pt idx="15">
                  <c:v>841161.46875000244</c:v>
                </c:pt>
                <c:pt idx="16">
                  <c:v>834473</c:v>
                </c:pt>
                <c:pt idx="17">
                  <c:v>827409.28125</c:v>
                </c:pt>
                <c:pt idx="18">
                  <c:v>820838.9375</c:v>
                </c:pt>
                <c:pt idx="19">
                  <c:v>815069.34375000244</c:v>
                </c:pt>
                <c:pt idx="20">
                  <c:v>809675.65625000244</c:v>
                </c:pt>
                <c:pt idx="21">
                  <c:v>805563.5</c:v>
                </c:pt>
                <c:pt idx="22">
                  <c:v>800925</c:v>
                </c:pt>
                <c:pt idx="23">
                  <c:v>796945.15625000244</c:v>
                </c:pt>
                <c:pt idx="24">
                  <c:v>793323.78125</c:v>
                </c:pt>
                <c:pt idx="25">
                  <c:v>789858.18749999837</c:v>
                </c:pt>
                <c:pt idx="26">
                  <c:v>786495.96875000244</c:v>
                </c:pt>
                <c:pt idx="27">
                  <c:v>782304.5</c:v>
                </c:pt>
                <c:pt idx="28">
                  <c:v>777979.3125</c:v>
                </c:pt>
                <c:pt idx="29">
                  <c:v>773527.4375</c:v>
                </c:pt>
                <c:pt idx="30">
                  <c:v>768784.34375000244</c:v>
                </c:pt>
                <c:pt idx="31">
                  <c:v>763833.09375</c:v>
                </c:pt>
                <c:pt idx="32">
                  <c:v>758670.4375</c:v>
                </c:pt>
                <c:pt idx="33">
                  <c:v>753474.5</c:v>
                </c:pt>
                <c:pt idx="34">
                  <c:v>748384.25</c:v>
                </c:pt>
                <c:pt idx="35">
                  <c:v>743464.28125</c:v>
                </c:pt>
                <c:pt idx="36">
                  <c:v>738536.5625</c:v>
                </c:pt>
                <c:pt idx="37">
                  <c:v>733565.03125000244</c:v>
                </c:pt>
                <c:pt idx="38">
                  <c:v>728638.25</c:v>
                </c:pt>
                <c:pt idx="39">
                  <c:v>723630.28125</c:v>
                </c:pt>
                <c:pt idx="40">
                  <c:v>718763.18749999837</c:v>
                </c:pt>
                <c:pt idx="41">
                  <c:v>714268.4375</c:v>
                </c:pt>
                <c:pt idx="42">
                  <c:v>710056.71875</c:v>
                </c:pt>
                <c:pt idx="43">
                  <c:v>706257.65625000244</c:v>
                </c:pt>
                <c:pt idx="44">
                  <c:v>702788.875</c:v>
                </c:pt>
                <c:pt idx="45">
                  <c:v>699686.71875</c:v>
                </c:pt>
                <c:pt idx="46">
                  <c:v>696954.21875</c:v>
                </c:pt>
                <c:pt idx="47">
                  <c:v>694477.15625000244</c:v>
                </c:pt>
                <c:pt idx="48">
                  <c:v>692369.625</c:v>
                </c:pt>
                <c:pt idx="49">
                  <c:v>690533.3125</c:v>
                </c:pt>
                <c:pt idx="50">
                  <c:v>688991.0625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[1]Skupaj!$W$2</c:f>
              <c:strCache>
                <c:ptCount val="1"/>
                <c:pt idx="0">
                  <c:v>število upokojencev SKUPAJ - REF</c:v>
                </c:pt>
              </c:strCache>
            </c:strRef>
          </c:tx>
          <c:spPr>
            <a:ln w="19050">
              <a:solidFill>
                <a:srgbClr val="0070C0"/>
              </a:solidFill>
              <a:prstDash val="dash"/>
            </a:ln>
          </c:spPr>
          <c:marker>
            <c:symbol val="none"/>
          </c:marker>
          <c:cat>
            <c:numRef>
              <c:f>[1]Skupaj!$A$4:$A$54</c:f>
              <c:numCache>
                <c:formatCode>General</c:formatCode>
                <c:ptCount val="5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</c:numCache>
            </c:numRef>
          </c:cat>
          <c:val>
            <c:numRef>
              <c:f>[1]Skupaj!$W$4:$W$54</c:f>
              <c:numCache>
                <c:formatCode>General</c:formatCode>
                <c:ptCount val="51"/>
                <c:pt idx="0">
                  <c:v>556518.21875</c:v>
                </c:pt>
                <c:pt idx="1">
                  <c:v>564969.73437499837</c:v>
                </c:pt>
                <c:pt idx="2">
                  <c:v>573241.796875</c:v>
                </c:pt>
                <c:pt idx="3">
                  <c:v>582240.42187500244</c:v>
                </c:pt>
                <c:pt idx="4">
                  <c:v>592527.84375000244</c:v>
                </c:pt>
                <c:pt idx="5">
                  <c:v>603915.9375</c:v>
                </c:pt>
                <c:pt idx="6">
                  <c:v>615505.25</c:v>
                </c:pt>
                <c:pt idx="7">
                  <c:v>625646.375</c:v>
                </c:pt>
                <c:pt idx="8">
                  <c:v>635556.53125000244</c:v>
                </c:pt>
                <c:pt idx="9">
                  <c:v>645139.09375</c:v>
                </c:pt>
                <c:pt idx="10">
                  <c:v>654585</c:v>
                </c:pt>
                <c:pt idx="11">
                  <c:v>663496.875</c:v>
                </c:pt>
                <c:pt idx="12">
                  <c:v>672452.5625</c:v>
                </c:pt>
                <c:pt idx="13">
                  <c:v>681274</c:v>
                </c:pt>
                <c:pt idx="14">
                  <c:v>690153.875</c:v>
                </c:pt>
                <c:pt idx="15">
                  <c:v>698360.03125000244</c:v>
                </c:pt>
                <c:pt idx="16">
                  <c:v>706789.18749999837</c:v>
                </c:pt>
                <c:pt idx="17">
                  <c:v>714926.34375000244</c:v>
                </c:pt>
                <c:pt idx="18">
                  <c:v>722590.875</c:v>
                </c:pt>
                <c:pt idx="19">
                  <c:v>730077.78125</c:v>
                </c:pt>
                <c:pt idx="20">
                  <c:v>736908.40625000244</c:v>
                </c:pt>
                <c:pt idx="21">
                  <c:v>742864.3125</c:v>
                </c:pt>
                <c:pt idx="22">
                  <c:v>749454.375</c:v>
                </c:pt>
                <c:pt idx="23">
                  <c:v>756076.0625</c:v>
                </c:pt>
                <c:pt idx="24">
                  <c:v>762487.25</c:v>
                </c:pt>
                <c:pt idx="25">
                  <c:v>768335.25</c:v>
                </c:pt>
                <c:pt idx="26">
                  <c:v>773604.125</c:v>
                </c:pt>
                <c:pt idx="27">
                  <c:v>780199.40625000244</c:v>
                </c:pt>
                <c:pt idx="28">
                  <c:v>786715.3125</c:v>
                </c:pt>
                <c:pt idx="29">
                  <c:v>792901.84375000244</c:v>
                </c:pt>
                <c:pt idx="30">
                  <c:v>798815.78125</c:v>
                </c:pt>
                <c:pt idx="31">
                  <c:v>804426.21875</c:v>
                </c:pt>
                <c:pt idx="32">
                  <c:v>809578.03125000244</c:v>
                </c:pt>
                <c:pt idx="33">
                  <c:v>813983.96875000244</c:v>
                </c:pt>
                <c:pt idx="34">
                  <c:v>817842.875</c:v>
                </c:pt>
                <c:pt idx="35">
                  <c:v>820974.18749999837</c:v>
                </c:pt>
                <c:pt idx="36">
                  <c:v>823563.28125</c:v>
                </c:pt>
                <c:pt idx="37">
                  <c:v>825671.4375</c:v>
                </c:pt>
                <c:pt idx="38">
                  <c:v>827239.25</c:v>
                </c:pt>
                <c:pt idx="39">
                  <c:v>828399.625</c:v>
                </c:pt>
                <c:pt idx="40">
                  <c:v>828919.9375</c:v>
                </c:pt>
                <c:pt idx="41">
                  <c:v>828645.28125</c:v>
                </c:pt>
                <c:pt idx="42">
                  <c:v>827703.46875000244</c:v>
                </c:pt>
                <c:pt idx="43">
                  <c:v>826085.40625000244</c:v>
                </c:pt>
                <c:pt idx="44">
                  <c:v>823903.53125000244</c:v>
                </c:pt>
                <c:pt idx="45">
                  <c:v>821234.40625000244</c:v>
                </c:pt>
                <c:pt idx="46">
                  <c:v>818200.68749999837</c:v>
                </c:pt>
                <c:pt idx="47">
                  <c:v>814920.5</c:v>
                </c:pt>
                <c:pt idx="48">
                  <c:v>811281</c:v>
                </c:pt>
                <c:pt idx="49">
                  <c:v>807501.84375000244</c:v>
                </c:pt>
                <c:pt idx="50">
                  <c:v>803526.375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[1]Skupaj!$X$2</c:f>
              <c:strCache>
                <c:ptCount val="1"/>
                <c:pt idx="0">
                  <c:v>Število zavarovancev - ref</c:v>
                </c:pt>
              </c:strCache>
            </c:strRef>
          </c:tx>
          <c:spPr>
            <a:ln w="15875">
              <a:solidFill>
                <a:srgbClr val="FF0000"/>
              </a:solidFill>
              <a:prstDash val="dash"/>
            </a:ln>
          </c:spPr>
          <c:marker>
            <c:symbol val="none"/>
          </c:marker>
          <c:cat>
            <c:numRef>
              <c:f>[1]Skupaj!$A$4:$A$54</c:f>
              <c:numCache>
                <c:formatCode>General</c:formatCode>
                <c:ptCount val="5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</c:numCache>
            </c:numRef>
          </c:cat>
          <c:val>
            <c:numRef>
              <c:f>[1]Skupaj!$X$4:$X$54</c:f>
              <c:numCache>
                <c:formatCode>General</c:formatCode>
                <c:ptCount val="51"/>
                <c:pt idx="0">
                  <c:v>852077.71875</c:v>
                </c:pt>
                <c:pt idx="1">
                  <c:v>856111.65625000244</c:v>
                </c:pt>
                <c:pt idx="2">
                  <c:v>858368.25</c:v>
                </c:pt>
                <c:pt idx="3">
                  <c:v>860308.25</c:v>
                </c:pt>
                <c:pt idx="4">
                  <c:v>860191.84375000244</c:v>
                </c:pt>
                <c:pt idx="5">
                  <c:v>858079.84375000244</c:v>
                </c:pt>
                <c:pt idx="6">
                  <c:v>854953.96875000244</c:v>
                </c:pt>
                <c:pt idx="7">
                  <c:v>852043.46875000244</c:v>
                </c:pt>
                <c:pt idx="8">
                  <c:v>848602.4375</c:v>
                </c:pt>
                <c:pt idx="9">
                  <c:v>844749.21875</c:v>
                </c:pt>
                <c:pt idx="10">
                  <c:v>840090.68749999837</c:v>
                </c:pt>
                <c:pt idx="11">
                  <c:v>833577.34375000244</c:v>
                </c:pt>
                <c:pt idx="12">
                  <c:v>828054.34375000244</c:v>
                </c:pt>
                <c:pt idx="13">
                  <c:v>821967.5625</c:v>
                </c:pt>
                <c:pt idx="14">
                  <c:v>815251.84375000244</c:v>
                </c:pt>
                <c:pt idx="15">
                  <c:v>809053.90625000244</c:v>
                </c:pt>
                <c:pt idx="16">
                  <c:v>802490.625</c:v>
                </c:pt>
                <c:pt idx="17">
                  <c:v>796186.59375</c:v>
                </c:pt>
                <c:pt idx="18">
                  <c:v>790385.03125000244</c:v>
                </c:pt>
                <c:pt idx="19">
                  <c:v>785028.625</c:v>
                </c:pt>
                <c:pt idx="20">
                  <c:v>780336.78125</c:v>
                </c:pt>
                <c:pt idx="21">
                  <c:v>776665.96875000244</c:v>
                </c:pt>
                <c:pt idx="22">
                  <c:v>772563.625</c:v>
                </c:pt>
                <c:pt idx="23">
                  <c:v>768609.375</c:v>
                </c:pt>
                <c:pt idx="24">
                  <c:v>764737.84375000244</c:v>
                </c:pt>
                <c:pt idx="25">
                  <c:v>761335.75</c:v>
                </c:pt>
                <c:pt idx="26">
                  <c:v>758198.65625000244</c:v>
                </c:pt>
                <c:pt idx="27">
                  <c:v>753563.59375</c:v>
                </c:pt>
                <c:pt idx="28">
                  <c:v>748789.125</c:v>
                </c:pt>
                <c:pt idx="29">
                  <c:v>743978.53125000244</c:v>
                </c:pt>
                <c:pt idx="30">
                  <c:v>738796.21875</c:v>
                </c:pt>
                <c:pt idx="31">
                  <c:v>733649.5625</c:v>
                </c:pt>
                <c:pt idx="32">
                  <c:v>728580.875</c:v>
                </c:pt>
                <c:pt idx="33">
                  <c:v>723572.96875000244</c:v>
                </c:pt>
                <c:pt idx="34">
                  <c:v>718767.15625000244</c:v>
                </c:pt>
                <c:pt idx="35">
                  <c:v>714177.125</c:v>
                </c:pt>
                <c:pt idx="36">
                  <c:v>709657.68749999837</c:v>
                </c:pt>
                <c:pt idx="37">
                  <c:v>705072.34375000244</c:v>
                </c:pt>
                <c:pt idx="38">
                  <c:v>700540.40625000244</c:v>
                </c:pt>
                <c:pt idx="39">
                  <c:v>695995.18749999837</c:v>
                </c:pt>
                <c:pt idx="40">
                  <c:v>691640.68749999837</c:v>
                </c:pt>
                <c:pt idx="41">
                  <c:v>687750.28125</c:v>
                </c:pt>
                <c:pt idx="42">
                  <c:v>684183.03125000244</c:v>
                </c:pt>
                <c:pt idx="43">
                  <c:v>681188.46875000244</c:v>
                </c:pt>
                <c:pt idx="44">
                  <c:v>678598.125</c:v>
                </c:pt>
                <c:pt idx="45">
                  <c:v>676147.18749999837</c:v>
                </c:pt>
                <c:pt idx="46">
                  <c:v>673969.65625000244</c:v>
                </c:pt>
                <c:pt idx="47">
                  <c:v>672057.8125</c:v>
                </c:pt>
                <c:pt idx="48">
                  <c:v>670325.65625000244</c:v>
                </c:pt>
                <c:pt idx="49">
                  <c:v>668816.46875000244</c:v>
                </c:pt>
                <c:pt idx="50">
                  <c:v>667515.28125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4732912"/>
        <c:axId val="274734872"/>
      </c:lineChart>
      <c:catAx>
        <c:axId val="274732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l-SI"/>
          </a:p>
        </c:txPr>
        <c:crossAx val="274734872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274734872"/>
        <c:scaling>
          <c:orientation val="minMax"/>
          <c:min val="30000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l-SI"/>
          </a:p>
        </c:txPr>
        <c:crossAx val="274732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2732756378426797"/>
          <c:y val="0.52038482599746039"/>
          <c:w val="0.59159182804852162"/>
          <c:h val="0.31414943635642667"/>
        </c:manualLayout>
      </c:layout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sl-SI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sl-SI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20325777965428"/>
          <c:y val="3.350349662668007E-2"/>
          <c:w val="0.79371566054243214"/>
          <c:h val="0.8326195683872849"/>
        </c:manualLayout>
      </c:layout>
      <c:lineChart>
        <c:grouping val="standard"/>
        <c:varyColors val="0"/>
        <c:ser>
          <c:idx val="0"/>
          <c:order val="0"/>
          <c:tx>
            <c:strRef>
              <c:f>'M-SKUPAJ-90'!$L$87:$M$87</c:f>
              <c:strCache>
                <c:ptCount val="1"/>
                <c:pt idx="0">
                  <c:v>MOŠKI</c:v>
                </c:pt>
              </c:strCache>
            </c:strRef>
          </c:tx>
          <c:marker>
            <c:symbol val="none"/>
          </c:marker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'M-SKUPAJ-90'!$O$89:$O$164</c:f>
              <c:numCache>
                <c:formatCode>#,##0.0000</c:formatCode>
                <c:ptCount val="76"/>
                <c:pt idx="0">
                  <c:v>8.7501893867038008E-2</c:v>
                </c:pt>
                <c:pt idx="1">
                  <c:v>6.0987067698359466E-2</c:v>
                </c:pt>
                <c:pt idx="2">
                  <c:v>0.29476522024070267</c:v>
                </c:pt>
                <c:pt idx="3">
                  <c:v>1.6631389147625701</c:v>
                </c:pt>
                <c:pt idx="4">
                  <c:v>15.321788456631831</c:v>
                </c:pt>
                <c:pt idx="5">
                  <c:v>25.072147693510829</c:v>
                </c:pt>
                <c:pt idx="6">
                  <c:v>38.825529752432644</c:v>
                </c:pt>
                <c:pt idx="7">
                  <c:v>54.666969616274059</c:v>
                </c:pt>
                <c:pt idx="8">
                  <c:v>62.363508237064515</c:v>
                </c:pt>
                <c:pt idx="9">
                  <c:v>73.631424208904647</c:v>
                </c:pt>
                <c:pt idx="10">
                  <c:v>103.79968736973792</c:v>
                </c:pt>
                <c:pt idx="11">
                  <c:v>128.72113525144778</c:v>
                </c:pt>
                <c:pt idx="12">
                  <c:v>153.98059821853343</c:v>
                </c:pt>
                <c:pt idx="13">
                  <c:v>150.21633624041721</c:v>
                </c:pt>
                <c:pt idx="14">
                  <c:v>153.66250313656647</c:v>
                </c:pt>
                <c:pt idx="15">
                  <c:v>175.72257059870012</c:v>
                </c:pt>
                <c:pt idx="16">
                  <c:v>167.21654154371234</c:v>
                </c:pt>
                <c:pt idx="17">
                  <c:v>186.36189656792203</c:v>
                </c:pt>
                <c:pt idx="18">
                  <c:v>209.6285689247448</c:v>
                </c:pt>
                <c:pt idx="19">
                  <c:v>201.31915985293972</c:v>
                </c:pt>
                <c:pt idx="20">
                  <c:v>209.87175351915627</c:v>
                </c:pt>
                <c:pt idx="21">
                  <c:v>223.39928068757371</c:v>
                </c:pt>
                <c:pt idx="22">
                  <c:v>231.67133440470755</c:v>
                </c:pt>
                <c:pt idx="23">
                  <c:v>234.59543367359501</c:v>
                </c:pt>
                <c:pt idx="24">
                  <c:v>244.90804184242091</c:v>
                </c:pt>
                <c:pt idx="25">
                  <c:v>258.61419673441372</c:v>
                </c:pt>
                <c:pt idx="26">
                  <c:v>281.83940801679233</c:v>
                </c:pt>
                <c:pt idx="27">
                  <c:v>295.21404074633227</c:v>
                </c:pt>
                <c:pt idx="28">
                  <c:v>332.87504083093216</c:v>
                </c:pt>
                <c:pt idx="29">
                  <c:v>336.25204004479332</c:v>
                </c:pt>
                <c:pt idx="30">
                  <c:v>333.33861857221677</c:v>
                </c:pt>
                <c:pt idx="31">
                  <c:v>359.23410940535763</c:v>
                </c:pt>
                <c:pt idx="32">
                  <c:v>380.23288236604282</c:v>
                </c:pt>
                <c:pt idx="33">
                  <c:v>433.68277229811025</c:v>
                </c:pt>
                <c:pt idx="34">
                  <c:v>441.21627024729764</c:v>
                </c:pt>
                <c:pt idx="35">
                  <c:v>521.06447538443797</c:v>
                </c:pt>
                <c:pt idx="36">
                  <c:v>543.60726556527948</c:v>
                </c:pt>
                <c:pt idx="37">
                  <c:v>588.39775653168351</c:v>
                </c:pt>
                <c:pt idx="38">
                  <c:v>595.05927869809432</c:v>
                </c:pt>
                <c:pt idx="39">
                  <c:v>637.19306294541809</c:v>
                </c:pt>
                <c:pt idx="40">
                  <c:v>651.30758914189846</c:v>
                </c:pt>
                <c:pt idx="41">
                  <c:v>720.81200946545675</c:v>
                </c:pt>
                <c:pt idx="42">
                  <c:v>786.47430282630353</c:v>
                </c:pt>
                <c:pt idx="43">
                  <c:v>844.19134105541252</c:v>
                </c:pt>
                <c:pt idx="44">
                  <c:v>834.16131759325299</c:v>
                </c:pt>
                <c:pt idx="45">
                  <c:v>920.5274434681935</c:v>
                </c:pt>
                <c:pt idx="46">
                  <c:v>979.9893825825136</c:v>
                </c:pt>
                <c:pt idx="47">
                  <c:v>1017.145479315178</c:v>
                </c:pt>
                <c:pt idx="48">
                  <c:v>1088.4663453732369</c:v>
                </c:pt>
                <c:pt idx="49">
                  <c:v>1191.1860892928198</c:v>
                </c:pt>
                <c:pt idx="50">
                  <c:v>1301.8725422908121</c:v>
                </c:pt>
                <c:pt idx="51">
                  <c:v>1352.9047772110073</c:v>
                </c:pt>
                <c:pt idx="52">
                  <c:v>1527.0139499999898</c:v>
                </c:pt>
                <c:pt idx="53">
                  <c:v>1364.6459456743978</c:v>
                </c:pt>
                <c:pt idx="54">
                  <c:v>1503.4039196203782</c:v>
                </c:pt>
                <c:pt idx="55">
                  <c:v>1614.791966108329</c:v>
                </c:pt>
                <c:pt idx="56">
                  <c:v>1631.6543548764723</c:v>
                </c:pt>
                <c:pt idx="57">
                  <c:v>1737.9634337528248</c:v>
                </c:pt>
                <c:pt idx="58">
                  <c:v>1820.7654336407511</c:v>
                </c:pt>
                <c:pt idx="59">
                  <c:v>1860.2496687348057</c:v>
                </c:pt>
                <c:pt idx="60">
                  <c:v>1948.2052974906567</c:v>
                </c:pt>
                <c:pt idx="61">
                  <c:v>2071.5560991233197</c:v>
                </c:pt>
                <c:pt idx="62">
                  <c:v>2106.771122775388</c:v>
                </c:pt>
                <c:pt idx="63">
                  <c:v>2176.4240297460947</c:v>
                </c:pt>
                <c:pt idx="64">
                  <c:v>2352.6279025374865</c:v>
                </c:pt>
                <c:pt idx="65">
                  <c:v>2303.3878138403834</c:v>
                </c:pt>
                <c:pt idx="66">
                  <c:v>2400.8207614774142</c:v>
                </c:pt>
                <c:pt idx="67">
                  <c:v>2316.2635441269417</c:v>
                </c:pt>
                <c:pt idx="68">
                  <c:v>2402.3526288504572</c:v>
                </c:pt>
                <c:pt idx="69">
                  <c:v>2264.8381771078061</c:v>
                </c:pt>
                <c:pt idx="70">
                  <c:v>2092.0107729317192</c:v>
                </c:pt>
                <c:pt idx="71">
                  <c:v>2331.9843560967502</c:v>
                </c:pt>
                <c:pt idx="72">
                  <c:v>2050.2384703262237</c:v>
                </c:pt>
                <c:pt idx="73">
                  <c:v>2185.4336746483873</c:v>
                </c:pt>
                <c:pt idx="74">
                  <c:v>2393.4102678542322</c:v>
                </c:pt>
                <c:pt idx="75">
                  <c:v>2715.2017950736627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'Ž-SKUPAJ-90'!$L$2:$M$2</c:f>
              <c:strCache>
                <c:ptCount val="1"/>
                <c:pt idx="0">
                  <c:v>ŽENSKE</c:v>
                </c:pt>
              </c:strCache>
            </c:strRef>
          </c:tx>
          <c:marker>
            <c:symbol val="none"/>
          </c:marker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'Ž-SKUPAJ-90'!$O$89:$O$164</c:f>
              <c:numCache>
                <c:formatCode>#,##0.0000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2.7833269860468732E-2</c:v>
                </c:pt>
                <c:pt idx="3">
                  <c:v>1.0271330965680998</c:v>
                </c:pt>
                <c:pt idx="4">
                  <c:v>4.7002338425109613</c:v>
                </c:pt>
                <c:pt idx="5">
                  <c:v>11.0957519648077</c:v>
                </c:pt>
                <c:pt idx="6">
                  <c:v>29.02172680691416</c:v>
                </c:pt>
                <c:pt idx="7">
                  <c:v>43.751711818775078</c:v>
                </c:pt>
                <c:pt idx="8">
                  <c:v>52.463754249533793</c:v>
                </c:pt>
                <c:pt idx="9">
                  <c:v>62.867870619211715</c:v>
                </c:pt>
                <c:pt idx="10">
                  <c:v>93.848784506199365</c:v>
                </c:pt>
                <c:pt idx="11">
                  <c:v>160.17823957634073</c:v>
                </c:pt>
                <c:pt idx="12">
                  <c:v>222.09034995680611</c:v>
                </c:pt>
                <c:pt idx="13">
                  <c:v>208.20852845739404</c:v>
                </c:pt>
                <c:pt idx="14">
                  <c:v>243.0708573155604</c:v>
                </c:pt>
                <c:pt idx="15">
                  <c:v>255.3888004170463</c:v>
                </c:pt>
                <c:pt idx="16">
                  <c:v>240.44513646038004</c:v>
                </c:pt>
                <c:pt idx="17">
                  <c:v>268.49303486386367</c:v>
                </c:pt>
                <c:pt idx="18">
                  <c:v>282.51561295730869</c:v>
                </c:pt>
                <c:pt idx="19">
                  <c:v>301.11301843202392</c:v>
                </c:pt>
                <c:pt idx="20">
                  <c:v>294.18194828768623</c:v>
                </c:pt>
                <c:pt idx="21">
                  <c:v>311.42172440080174</c:v>
                </c:pt>
                <c:pt idx="22">
                  <c:v>343.67267606663916</c:v>
                </c:pt>
                <c:pt idx="23">
                  <c:v>328.30298028647832</c:v>
                </c:pt>
                <c:pt idx="24">
                  <c:v>397.78504735200448</c:v>
                </c:pt>
                <c:pt idx="25">
                  <c:v>347.65912476345881</c:v>
                </c:pt>
                <c:pt idx="26">
                  <c:v>417.00105335561199</c:v>
                </c:pt>
                <c:pt idx="27">
                  <c:v>401.6778407078491</c:v>
                </c:pt>
                <c:pt idx="28">
                  <c:v>401.01085749271465</c:v>
                </c:pt>
                <c:pt idx="29">
                  <c:v>443.93944499207868</c:v>
                </c:pt>
                <c:pt idx="30">
                  <c:v>458.62069566015202</c:v>
                </c:pt>
                <c:pt idx="31">
                  <c:v>446.0945790142456</c:v>
                </c:pt>
                <c:pt idx="32">
                  <c:v>482.62836698025899</c:v>
                </c:pt>
                <c:pt idx="33">
                  <c:v>504.90699328485192</c:v>
                </c:pt>
                <c:pt idx="34">
                  <c:v>614.24671624844302</c:v>
                </c:pt>
                <c:pt idx="35">
                  <c:v>585.56772278916606</c:v>
                </c:pt>
                <c:pt idx="36">
                  <c:v>611.2023692385095</c:v>
                </c:pt>
                <c:pt idx="37">
                  <c:v>657.72295489288149</c:v>
                </c:pt>
                <c:pt idx="38">
                  <c:v>686.09807494150209</c:v>
                </c:pt>
                <c:pt idx="39">
                  <c:v>680.70145490017853</c:v>
                </c:pt>
                <c:pt idx="40">
                  <c:v>668.64091499690949</c:v>
                </c:pt>
                <c:pt idx="41">
                  <c:v>727.02159546786459</c:v>
                </c:pt>
                <c:pt idx="42">
                  <c:v>754.04030285651356</c:v>
                </c:pt>
                <c:pt idx="43">
                  <c:v>739.39890396553051</c:v>
                </c:pt>
                <c:pt idx="44">
                  <c:v>829.5598245569355</c:v>
                </c:pt>
                <c:pt idx="45">
                  <c:v>770.916388500793</c:v>
                </c:pt>
                <c:pt idx="46">
                  <c:v>895.67973032100963</c:v>
                </c:pt>
                <c:pt idx="47">
                  <c:v>880.36741731512768</c:v>
                </c:pt>
                <c:pt idx="48">
                  <c:v>998.64133786397826</c:v>
                </c:pt>
                <c:pt idx="49">
                  <c:v>1002.9066281845854</c:v>
                </c:pt>
                <c:pt idx="50">
                  <c:v>1099.8563697032612</c:v>
                </c:pt>
                <c:pt idx="51">
                  <c:v>1095.1974311762192</c:v>
                </c:pt>
                <c:pt idx="52">
                  <c:v>1258.1517225423561</c:v>
                </c:pt>
                <c:pt idx="53">
                  <c:v>1176.5664510317961</c:v>
                </c:pt>
                <c:pt idx="54">
                  <c:v>1219.095777392333</c:v>
                </c:pt>
                <c:pt idx="55">
                  <c:v>1327.7980666525245</c:v>
                </c:pt>
                <c:pt idx="56">
                  <c:v>1390.3265992674731</c:v>
                </c:pt>
                <c:pt idx="57">
                  <c:v>1443.3744841304963</c:v>
                </c:pt>
                <c:pt idx="58">
                  <c:v>1519.5190494008173</c:v>
                </c:pt>
                <c:pt idx="59">
                  <c:v>1627.0675874917354</c:v>
                </c:pt>
                <c:pt idx="60">
                  <c:v>1746.3266033433513</c:v>
                </c:pt>
                <c:pt idx="61">
                  <c:v>1714.4002368219208</c:v>
                </c:pt>
                <c:pt idx="62">
                  <c:v>1805.0788856513959</c:v>
                </c:pt>
                <c:pt idx="63">
                  <c:v>1880.5568892366468</c:v>
                </c:pt>
                <c:pt idx="64">
                  <c:v>1976.7186521740857</c:v>
                </c:pt>
                <c:pt idx="65">
                  <c:v>1964.4875904510402</c:v>
                </c:pt>
                <c:pt idx="66">
                  <c:v>1971.5870387128548</c:v>
                </c:pt>
                <c:pt idx="67">
                  <c:v>2123.6996979035061</c:v>
                </c:pt>
                <c:pt idx="68">
                  <c:v>2121.6694647510294</c:v>
                </c:pt>
                <c:pt idx="69">
                  <c:v>2096.1410046698493</c:v>
                </c:pt>
                <c:pt idx="70">
                  <c:v>2073.3297979414556</c:v>
                </c:pt>
                <c:pt idx="71">
                  <c:v>2104.1624711063187</c:v>
                </c:pt>
                <c:pt idx="72">
                  <c:v>2220.3562672721987</c:v>
                </c:pt>
                <c:pt idx="73">
                  <c:v>2245.4006165690712</c:v>
                </c:pt>
                <c:pt idx="74">
                  <c:v>2226.7665184873608</c:v>
                </c:pt>
                <c:pt idx="75">
                  <c:v>2375.7461414197778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4731736"/>
        <c:axId val="274735264"/>
      </c:lineChart>
      <c:catAx>
        <c:axId val="274731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74735264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274735264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2747317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6194378827646542"/>
          <c:y val="0.11998651210265383"/>
          <c:w val="0.16861176727909011"/>
          <c:h val="0.1674343832021008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227788376383044E-2"/>
          <c:y val="2.9255373871946457E-2"/>
          <c:w val="0.87807567804024755"/>
          <c:h val="0.8421799358413532"/>
        </c:manualLayout>
      </c:layout>
      <c:lineChart>
        <c:grouping val="standard"/>
        <c:varyColors val="0"/>
        <c:ser>
          <c:idx val="0"/>
          <c:order val="0"/>
          <c:tx>
            <c:strRef>
              <c:f>'M-SKUPAJ-90'!$L$2:$M$2</c:f>
              <c:strCache>
                <c:ptCount val="1"/>
                <c:pt idx="0">
                  <c:v>MOŠKI</c:v>
                </c:pt>
              </c:strCache>
            </c:strRef>
          </c:tx>
          <c:marker>
            <c:symbol val="none"/>
          </c:marker>
          <c:cat>
            <c:strRef>
              <c:f>'M-SKUPAJ-90'!$A$4:$A$79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'M-SKUPAJ-90'!$P$4:$P$79</c:f>
              <c:numCache>
                <c:formatCode>0.00</c:formatCode>
                <c:ptCount val="76"/>
                <c:pt idx="0">
                  <c:v>1.5691635127234624E-6</c:v>
                </c:pt>
                <c:pt idx="1">
                  <c:v>2.7140091176217575E-6</c:v>
                </c:pt>
                <c:pt idx="2">
                  <c:v>8.2319372182492412E-6</c:v>
                </c:pt>
                <c:pt idx="3">
                  <c:v>4.0269952124780511E-5</c:v>
                </c:pt>
                <c:pt idx="4">
                  <c:v>3.4505413437088716E-4</c:v>
                </c:pt>
                <c:pt idx="5">
                  <c:v>8.5807292129888438E-4</c:v>
                </c:pt>
                <c:pt idx="6">
                  <c:v>1.7144354744863778E-3</c:v>
                </c:pt>
                <c:pt idx="7">
                  <c:v>2.9636226690058342E-3</c:v>
                </c:pt>
                <c:pt idx="8">
                  <c:v>4.4957018120338624E-3</c:v>
                </c:pt>
                <c:pt idx="9">
                  <c:v>6.4872220426992139E-3</c:v>
                </c:pt>
                <c:pt idx="10">
                  <c:v>9.3347587883703311E-3</c:v>
                </c:pt>
                <c:pt idx="11">
                  <c:v>1.2835173187383709E-2</c:v>
                </c:pt>
                <c:pt idx="12">
                  <c:v>1.7186119433831522E-2</c:v>
                </c:pt>
                <c:pt idx="13">
                  <c:v>2.1475627590359234E-2</c:v>
                </c:pt>
                <c:pt idx="14">
                  <c:v>2.5968012000542353E-2</c:v>
                </c:pt>
                <c:pt idx="15">
                  <c:v>3.1307062861344492E-2</c:v>
                </c:pt>
                <c:pt idx="16">
                  <c:v>3.6608772216211886E-2</c:v>
                </c:pt>
                <c:pt idx="17">
                  <c:v>4.2477722717689965E-2</c:v>
                </c:pt>
                <c:pt idx="18">
                  <c:v>4.9281597751958173E-2</c:v>
                </c:pt>
                <c:pt idx="19">
                  <c:v>5.5775509289593177E-2</c:v>
                </c:pt>
                <c:pt idx="20">
                  <c:v>6.2363579414987824E-2</c:v>
                </c:pt>
                <c:pt idx="21">
                  <c:v>6.942037230917722E-2</c:v>
                </c:pt>
                <c:pt idx="22">
                  <c:v>7.6510111854848531E-2</c:v>
                </c:pt>
                <c:pt idx="23">
                  <c:v>8.3619981501073068E-2</c:v>
                </c:pt>
                <c:pt idx="24">
                  <c:v>9.0965742430076463E-2</c:v>
                </c:pt>
                <c:pt idx="25">
                  <c:v>9.8683644783503527E-2</c:v>
                </c:pt>
                <c:pt idx="26">
                  <c:v>0.10690039228827501</c:v>
                </c:pt>
                <c:pt idx="27">
                  <c:v>0.11503810963924105</c:v>
                </c:pt>
                <c:pt idx="28">
                  <c:v>0.12455535332262574</c:v>
                </c:pt>
                <c:pt idx="29">
                  <c:v>0.13439908233367989</c:v>
                </c:pt>
                <c:pt idx="30">
                  <c:v>0.14416076060425467</c:v>
                </c:pt>
                <c:pt idx="31">
                  <c:v>0.15529782797334404</c:v>
                </c:pt>
                <c:pt idx="32">
                  <c:v>0.16689211234308368</c:v>
                </c:pt>
                <c:pt idx="33">
                  <c:v>0.17974325486804707</c:v>
                </c:pt>
                <c:pt idx="34">
                  <c:v>0.19287787899307954</c:v>
                </c:pt>
                <c:pt idx="35">
                  <c:v>0.20846912882331767</c:v>
                </c:pt>
                <c:pt idx="36">
                  <c:v>0.22461192518802348</c:v>
                </c:pt>
                <c:pt idx="37">
                  <c:v>0.24154287510375302</c:v>
                </c:pt>
                <c:pt idx="38">
                  <c:v>0.25879326266922303</c:v>
                </c:pt>
                <c:pt idx="39">
                  <c:v>0.27708561445646102</c:v>
                </c:pt>
                <c:pt idx="40">
                  <c:v>0.29565722815687984</c:v>
                </c:pt>
                <c:pt idx="41">
                  <c:v>0.31737754765452098</c:v>
                </c:pt>
                <c:pt idx="42">
                  <c:v>0.34065452789040446</c:v>
                </c:pt>
                <c:pt idx="43">
                  <c:v>0.36481993608992092</c:v>
                </c:pt>
                <c:pt idx="44">
                  <c:v>0.38908026379185551</c:v>
                </c:pt>
                <c:pt idx="45">
                  <c:v>0.41489485292532385</c:v>
                </c:pt>
                <c:pt idx="46">
                  <c:v>0.44040629466366932</c:v>
                </c:pt>
                <c:pt idx="47">
                  <c:v>0.46728407988068793</c:v>
                </c:pt>
                <c:pt idx="48">
                  <c:v>0.49299349196380887</c:v>
                </c:pt>
                <c:pt idx="49">
                  <c:v>0.51893214350531258</c:v>
                </c:pt>
                <c:pt idx="50">
                  <c:v>0.54593854014544752</c:v>
                </c:pt>
                <c:pt idx="51">
                  <c:v>0.57034131236034713</c:v>
                </c:pt>
                <c:pt idx="52">
                  <c:v>0.59045764314054816</c:v>
                </c:pt>
                <c:pt idx="53">
                  <c:v>0.61199207539600564</c:v>
                </c:pt>
                <c:pt idx="54">
                  <c:v>0.63738932998287534</c:v>
                </c:pt>
                <c:pt idx="55">
                  <c:v>0.66408985454924008</c:v>
                </c:pt>
                <c:pt idx="56">
                  <c:v>0.6893891483466873</c:v>
                </c:pt>
                <c:pt idx="57">
                  <c:v>0.71555276317296512</c:v>
                </c:pt>
                <c:pt idx="58">
                  <c:v>0.74127814814645199</c:v>
                </c:pt>
                <c:pt idx="59">
                  <c:v>0.76544841328759905</c:v>
                </c:pt>
                <c:pt idx="60">
                  <c:v>0.78940391599468851</c:v>
                </c:pt>
                <c:pt idx="61">
                  <c:v>0.81435254735356022</c:v>
                </c:pt>
                <c:pt idx="62">
                  <c:v>0.83747541981863571</c:v>
                </c:pt>
                <c:pt idx="63">
                  <c:v>0.85899843600476944</c:v>
                </c:pt>
                <c:pt idx="64">
                  <c:v>0.88027999429720449</c:v>
                </c:pt>
                <c:pt idx="65">
                  <c:v>0.89984493972214641</c:v>
                </c:pt>
                <c:pt idx="66">
                  <c:v>0.91793713588088988</c:v>
                </c:pt>
                <c:pt idx="67">
                  <c:v>0.93482434754533161</c:v>
                </c:pt>
                <c:pt idx="68">
                  <c:v>0.94874358553906923</c:v>
                </c:pt>
                <c:pt idx="69">
                  <c:v>0.95998994994036757</c:v>
                </c:pt>
                <c:pt idx="70">
                  <c:v>0.96863812371378633</c:v>
                </c:pt>
                <c:pt idx="71">
                  <c:v>0.97576415173261444</c:v>
                </c:pt>
                <c:pt idx="72">
                  <c:v>0.98110811652097762</c:v>
                </c:pt>
                <c:pt idx="73">
                  <c:v>0.98543323693935636</c:v>
                </c:pt>
                <c:pt idx="74">
                  <c:v>0.9894245944929646</c:v>
                </c:pt>
                <c:pt idx="75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'Ž-SKUPAJ-90'!$L$2:$M$2</c:f>
              <c:strCache>
                <c:ptCount val="1"/>
                <c:pt idx="0">
                  <c:v>ŽENSKE</c:v>
                </c:pt>
              </c:strCache>
            </c:strRef>
          </c:tx>
          <c:marker>
            <c:symbol val="none"/>
          </c:marker>
          <c:cat>
            <c:strRef>
              <c:f>'M-SKUPAJ-90'!$A$4:$A$79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'Ž-SKUPAJ-90'!$P$4:$P$79</c:f>
              <c:numCache>
                <c:formatCode>0.00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4.1433996689029095E-7</c:v>
                </c:pt>
                <c:pt idx="3">
                  <c:v>1.6382589532443838E-5</c:v>
                </c:pt>
                <c:pt idx="4">
                  <c:v>9.0562445650407315E-5</c:v>
                </c:pt>
                <c:pt idx="5">
                  <c:v>2.6805172190519578E-4</c:v>
                </c:pt>
                <c:pt idx="6">
                  <c:v>7.73937567302708E-4</c:v>
                </c:pt>
                <c:pt idx="7">
                  <c:v>1.5681378321710019E-3</c:v>
                </c:pt>
                <c:pt idx="8">
                  <c:v>2.5622878753623029E-3</c:v>
                </c:pt>
                <c:pt idx="9">
                  <c:v>3.8507244302847781E-3</c:v>
                </c:pt>
                <c:pt idx="10">
                  <c:v>5.8145199018180271E-3</c:v>
                </c:pt>
                <c:pt idx="11">
                  <c:v>9.0957559766812676E-3</c:v>
                </c:pt>
                <c:pt idx="12">
                  <c:v>1.3793606162053966E-2</c:v>
                </c:pt>
                <c:pt idx="13">
                  <c:v>1.8267390426891218E-2</c:v>
                </c:pt>
                <c:pt idx="14">
                  <c:v>2.3609483180991101E-2</c:v>
                </c:pt>
                <c:pt idx="15">
                  <c:v>2.9366492298617021E-2</c:v>
                </c:pt>
                <c:pt idx="16">
                  <c:v>3.494850046190015E-2</c:v>
                </c:pt>
                <c:pt idx="17">
                  <c:v>4.1407262592097885E-2</c:v>
                </c:pt>
                <c:pt idx="18">
                  <c:v>4.8118436240032099E-2</c:v>
                </c:pt>
                <c:pt idx="19">
                  <c:v>5.5212719816222777E-2</c:v>
                </c:pt>
                <c:pt idx="20">
                  <c:v>6.2073569323529462E-2</c:v>
                </c:pt>
                <c:pt idx="21">
                  <c:v>6.953981216217324E-2</c:v>
                </c:pt>
                <c:pt idx="22">
                  <c:v>7.7621140839913505E-2</c:v>
                </c:pt>
                <c:pt idx="23">
                  <c:v>8.4993907244360928E-2</c:v>
                </c:pt>
                <c:pt idx="24">
                  <c:v>9.4024340027934444E-2</c:v>
                </c:pt>
                <c:pt idx="25">
                  <c:v>0.10185374680312854</c:v>
                </c:pt>
                <c:pt idx="26">
                  <c:v>0.11100371534824532</c:v>
                </c:pt>
                <c:pt idx="27">
                  <c:v>0.11971181212121723</c:v>
                </c:pt>
                <c:pt idx="28">
                  <c:v>0.12856009337496904</c:v>
                </c:pt>
                <c:pt idx="29">
                  <c:v>0.13852479191084388</c:v>
                </c:pt>
                <c:pt idx="30">
                  <c:v>0.14954451147835521</c:v>
                </c:pt>
                <c:pt idx="31">
                  <c:v>0.16042056995273138</c:v>
                </c:pt>
                <c:pt idx="32">
                  <c:v>0.17239390900990828</c:v>
                </c:pt>
                <c:pt idx="33">
                  <c:v>0.18443522013519914</c:v>
                </c:pt>
                <c:pt idx="34">
                  <c:v>0.19901698824167441</c:v>
                </c:pt>
                <c:pt idx="35">
                  <c:v>0.21276895540070417</c:v>
                </c:pt>
                <c:pt idx="36">
                  <c:v>0.22737796893656387</c:v>
                </c:pt>
                <c:pt idx="37">
                  <c:v>0.24283692634431478</c:v>
                </c:pt>
                <c:pt idx="38">
                  <c:v>0.25855653763869046</c:v>
                </c:pt>
                <c:pt idx="39">
                  <c:v>0.27400095313298445</c:v>
                </c:pt>
                <c:pt idx="40">
                  <c:v>0.28980055034235491</c:v>
                </c:pt>
                <c:pt idx="41">
                  <c:v>0.30713540450765908</c:v>
                </c:pt>
                <c:pt idx="42">
                  <c:v>0.32499000254805882</c:v>
                </c:pt>
                <c:pt idx="43">
                  <c:v>0.34219573878498627</c:v>
                </c:pt>
                <c:pt idx="44">
                  <c:v>0.36137663271080012</c:v>
                </c:pt>
                <c:pt idx="45">
                  <c:v>0.37882051833583719</c:v>
                </c:pt>
                <c:pt idx="46">
                  <c:v>0.39826548850135091</c:v>
                </c:pt>
                <c:pt idx="47">
                  <c:v>0.41745185172216981</c:v>
                </c:pt>
                <c:pt idx="48">
                  <c:v>0.4373686556364404</c:v>
                </c:pt>
                <c:pt idx="49">
                  <c:v>0.45650106786399131</c:v>
                </c:pt>
                <c:pt idx="50">
                  <c:v>0.4766561844875184</c:v>
                </c:pt>
                <c:pt idx="51">
                  <c:v>0.49521703076443951</c:v>
                </c:pt>
                <c:pt idx="52">
                  <c:v>0.51060518254263676</c:v>
                </c:pt>
                <c:pt idx="53">
                  <c:v>0.52822299000394757</c:v>
                </c:pt>
                <c:pt idx="54">
                  <c:v>0.54880148173878962</c:v>
                </c:pt>
                <c:pt idx="55">
                  <c:v>0.57113701239491965</c:v>
                </c:pt>
                <c:pt idx="56">
                  <c:v>0.5926812937441277</c:v>
                </c:pt>
                <c:pt idx="57">
                  <c:v>0.61502180591391764</c:v>
                </c:pt>
                <c:pt idx="58">
                  <c:v>0.63810925128059637</c:v>
                </c:pt>
                <c:pt idx="59">
                  <c:v>0.66170222297312653</c:v>
                </c:pt>
                <c:pt idx="60">
                  <c:v>0.68625785965250663</c:v>
                </c:pt>
                <c:pt idx="61">
                  <c:v>0.71051546395582388</c:v>
                </c:pt>
                <c:pt idx="62">
                  <c:v>0.73483531207442399</c:v>
                </c:pt>
                <c:pt idx="63">
                  <c:v>0.76005531141083138</c:v>
                </c:pt>
                <c:pt idx="64">
                  <c:v>0.78570320309886765</c:v>
                </c:pt>
                <c:pt idx="65">
                  <c:v>0.81077311161772814</c:v>
                </c:pt>
                <c:pt idx="66">
                  <c:v>0.83411250318434027</c:v>
                </c:pt>
                <c:pt idx="67">
                  <c:v>0.85868628303605932</c:v>
                </c:pt>
                <c:pt idx="68">
                  <c:v>0.87965077115833235</c:v>
                </c:pt>
                <c:pt idx="69">
                  <c:v>0.89896779511887615</c:v>
                </c:pt>
                <c:pt idx="70">
                  <c:v>0.91616028867460653</c:v>
                </c:pt>
                <c:pt idx="71">
                  <c:v>0.93185315167979965</c:v>
                </c:pt>
                <c:pt idx="72">
                  <c:v>0.94653067088254139</c:v>
                </c:pt>
                <c:pt idx="73">
                  <c:v>0.95882105417150865</c:v>
                </c:pt>
                <c:pt idx="74">
                  <c:v>0.96933744594379068</c:v>
                </c:pt>
                <c:pt idx="75">
                  <c:v>1.0000000000000004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2642528"/>
        <c:axId val="372638608"/>
      </c:lineChart>
      <c:catAx>
        <c:axId val="372642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2638608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638608"/>
        <c:scaling>
          <c:orientation val="minMax"/>
          <c:max val="1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726425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0537467191601017"/>
          <c:y val="0.19888196267133276"/>
          <c:w val="0.16861176727909011"/>
          <c:h val="0.1674343832021008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125240594925657"/>
          <c:y val="7.4548702245552642E-2"/>
          <c:w val="0.84092473695677905"/>
          <c:h val="0.8326195683872849"/>
        </c:manualLayout>
      </c:layout>
      <c:areaChart>
        <c:grouping val="percentStacked"/>
        <c:varyColors val="0"/>
        <c:ser>
          <c:idx val="0"/>
          <c:order val="0"/>
          <c:tx>
            <c:strRef>
              <c:f>'M-SKUPAJ-90'!$B$86:$C$86</c:f>
              <c:strCache>
                <c:ptCount val="1"/>
                <c:pt idx="0">
                  <c:v>0-100</c:v>
                </c:pt>
              </c:strCache>
            </c:strRef>
          </c:tx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'M-SKUPAJ-90'!$B$89:$B$164</c:f>
              <c:numCache>
                <c:formatCode>#,##0.0000</c:formatCode>
                <c:ptCount val="76"/>
                <c:pt idx="0">
                  <c:v>0.99979225571256636</c:v>
                </c:pt>
                <c:pt idx="1">
                  <c:v>0.9998015410588037</c:v>
                </c:pt>
                <c:pt idx="2">
                  <c:v>0.99940296293286779</c:v>
                </c:pt>
                <c:pt idx="3">
                  <c:v>0.9961321220589554</c:v>
                </c:pt>
                <c:pt idx="4">
                  <c:v>0.98155268741787827</c:v>
                </c:pt>
                <c:pt idx="5">
                  <c:v>0.96431430347053115</c:v>
                </c:pt>
                <c:pt idx="6">
                  <c:v>0.93944796818998777</c:v>
                </c:pt>
                <c:pt idx="7">
                  <c:v>0.91783102841091369</c:v>
                </c:pt>
                <c:pt idx="8">
                  <c:v>0.90127885926243634</c:v>
                </c:pt>
                <c:pt idx="9">
                  <c:v>0.87810059449613531</c:v>
                </c:pt>
                <c:pt idx="10">
                  <c:v>0.8493275488334685</c:v>
                </c:pt>
                <c:pt idx="11">
                  <c:v>0.78806604052602658</c:v>
                </c:pt>
                <c:pt idx="12">
                  <c:v>0.76406420984394252</c:v>
                </c:pt>
                <c:pt idx="13">
                  <c:v>0.7582508669739868</c:v>
                </c:pt>
                <c:pt idx="14">
                  <c:v>0.7494731117850908</c:v>
                </c:pt>
                <c:pt idx="15">
                  <c:v>0.74048551632387205</c:v>
                </c:pt>
                <c:pt idx="16">
                  <c:v>0.73550427630396853</c:v>
                </c:pt>
                <c:pt idx="17">
                  <c:v>0.72655473270553861</c:v>
                </c:pt>
                <c:pt idx="18">
                  <c:v>0.71970223213312834</c:v>
                </c:pt>
                <c:pt idx="19">
                  <c:v>0.70820497555525752</c:v>
                </c:pt>
                <c:pt idx="20">
                  <c:v>0.69914753091505777</c:v>
                </c:pt>
                <c:pt idx="21">
                  <c:v>0.6970169441818016</c:v>
                </c:pt>
                <c:pt idx="22">
                  <c:v>0.68804946708177595</c:v>
                </c:pt>
                <c:pt idx="23">
                  <c:v>0.67652469651450819</c:v>
                </c:pt>
                <c:pt idx="24">
                  <c:v>0.67047881212459481</c:v>
                </c:pt>
                <c:pt idx="25">
                  <c:v>0.65758031096624958</c:v>
                </c:pt>
                <c:pt idx="26">
                  <c:v>0.65280676587663922</c:v>
                </c:pt>
                <c:pt idx="27">
                  <c:v>0.63266382552975764</c:v>
                </c:pt>
                <c:pt idx="28">
                  <c:v>0.62075707669171321</c:v>
                </c:pt>
                <c:pt idx="29">
                  <c:v>0.61148130503486142</c:v>
                </c:pt>
                <c:pt idx="30">
                  <c:v>0.59901586619242853</c:v>
                </c:pt>
                <c:pt idx="31">
                  <c:v>0.58349989374563749</c:v>
                </c:pt>
                <c:pt idx="32">
                  <c:v>0.57171236737014419</c:v>
                </c:pt>
                <c:pt idx="33">
                  <c:v>0.54488742083484054</c:v>
                </c:pt>
                <c:pt idx="34">
                  <c:v>0.53370950890706159</c:v>
                </c:pt>
                <c:pt idx="35">
                  <c:v>0.51816167746331065</c:v>
                </c:pt>
                <c:pt idx="36">
                  <c:v>0.49052918286718417</c:v>
                </c:pt>
                <c:pt idx="37">
                  <c:v>0.46587105539677182</c:v>
                </c:pt>
                <c:pt idx="38">
                  <c:v>0.45241348140893639</c:v>
                </c:pt>
                <c:pt idx="39">
                  <c:v>0.43880055332931428</c:v>
                </c:pt>
                <c:pt idx="40">
                  <c:v>0.43813072020387256</c:v>
                </c:pt>
                <c:pt idx="41">
                  <c:v>0.41867598034685166</c:v>
                </c:pt>
                <c:pt idx="42">
                  <c:v>0.36993522020026032</c:v>
                </c:pt>
                <c:pt idx="43">
                  <c:v>0.33977577034844569</c:v>
                </c:pt>
                <c:pt idx="44">
                  <c:v>0.33524939930341036</c:v>
                </c:pt>
                <c:pt idx="45">
                  <c:v>0.31072395874973152</c:v>
                </c:pt>
                <c:pt idx="46">
                  <c:v>0.28502865549801476</c:v>
                </c:pt>
                <c:pt idx="47">
                  <c:v>0.28556423073899656</c:v>
                </c:pt>
                <c:pt idx="48">
                  <c:v>0.23637061004004042</c:v>
                </c:pt>
                <c:pt idx="49">
                  <c:v>0.23028836774877443</c:v>
                </c:pt>
                <c:pt idx="50">
                  <c:v>0.19902949687037333</c:v>
                </c:pt>
                <c:pt idx="51">
                  <c:v>0.15049368371270597</c:v>
                </c:pt>
                <c:pt idx="52">
                  <c:v>8.1476873511045017E-2</c:v>
                </c:pt>
                <c:pt idx="53">
                  <c:v>0.21820811003849092</c:v>
                </c:pt>
                <c:pt idx="54">
                  <c:v>0.14412096757129916</c:v>
                </c:pt>
                <c:pt idx="55">
                  <c:v>0.13436663929021181</c:v>
                </c:pt>
                <c:pt idx="56">
                  <c:v>0.10619548453123155</c:v>
                </c:pt>
                <c:pt idx="57">
                  <c:v>9.0176192922333365E-2</c:v>
                </c:pt>
                <c:pt idx="58">
                  <c:v>7.5549061586839869E-2</c:v>
                </c:pt>
                <c:pt idx="59">
                  <c:v>5.6235756139945303E-2</c:v>
                </c:pt>
                <c:pt idx="60">
                  <c:v>4.7895635794385237E-2</c:v>
                </c:pt>
                <c:pt idx="61">
                  <c:v>2.7603748334420971E-2</c:v>
                </c:pt>
                <c:pt idx="62">
                  <c:v>4.2117098478403371E-2</c:v>
                </c:pt>
                <c:pt idx="63">
                  <c:v>3.2956328450946988E-2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4.4934256459017503E-2</c:v>
                </c:pt>
                <c:pt idx="70">
                  <c:v>5.239220492258382E-2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</c:numCache>
            </c:numRef>
          </c:val>
        </c:ser>
        <c:ser>
          <c:idx val="1"/>
          <c:order val="1"/>
          <c:tx>
            <c:strRef>
              <c:f>'M-SKUPAJ-90'!$D$86:$E$86</c:f>
              <c:strCache>
                <c:ptCount val="1"/>
                <c:pt idx="0">
                  <c:v>100-200</c:v>
                </c:pt>
              </c:strCache>
            </c:strRef>
          </c:tx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'M-SKUPAJ-90'!$D$89:$D$164</c:f>
              <c:numCache>
                <c:formatCode>#,##0.0000</c:formatCode>
                <c:ptCount val="76"/>
                <c:pt idx="0">
                  <c:v>1.0387214371680667E-4</c:v>
                </c:pt>
                <c:pt idx="1">
                  <c:v>0</c:v>
                </c:pt>
                <c:pt idx="2">
                  <c:v>9.9506177855231877E-5</c:v>
                </c:pt>
                <c:pt idx="3">
                  <c:v>1.9339389705219773E-3</c:v>
                </c:pt>
                <c:pt idx="4">
                  <c:v>7.2103709077328557E-3</c:v>
                </c:pt>
                <c:pt idx="5">
                  <c:v>1.6022149462210526E-2</c:v>
                </c:pt>
                <c:pt idx="6">
                  <c:v>2.5335578163185032E-2</c:v>
                </c:pt>
                <c:pt idx="7">
                  <c:v>3.2362184246892176E-2</c:v>
                </c:pt>
                <c:pt idx="8">
                  <c:v>3.9958556965204318E-2</c:v>
                </c:pt>
                <c:pt idx="9">
                  <c:v>4.8208804436556806E-2</c:v>
                </c:pt>
                <c:pt idx="10">
                  <c:v>6.1654162081663126E-2</c:v>
                </c:pt>
                <c:pt idx="11">
                  <c:v>8.9184878873663082E-2</c:v>
                </c:pt>
                <c:pt idx="12">
                  <c:v>9.215932792348927E-2</c:v>
                </c:pt>
                <c:pt idx="13">
                  <c:v>9.9087137902459543E-2</c:v>
                </c:pt>
                <c:pt idx="14">
                  <c:v>0.10047835776065916</c:v>
                </c:pt>
                <c:pt idx="15">
                  <c:v>0.10232215290703044</c:v>
                </c:pt>
                <c:pt idx="16">
                  <c:v>0.10210874450992972</c:v>
                </c:pt>
                <c:pt idx="17">
                  <c:v>0.10723691750051025</c:v>
                </c:pt>
                <c:pt idx="18">
                  <c:v>0.10835425588301716</c:v>
                </c:pt>
                <c:pt idx="19">
                  <c:v>0.11064303717318955</c:v>
                </c:pt>
                <c:pt idx="20">
                  <c:v>0.11422899467229068</c:v>
                </c:pt>
                <c:pt idx="21">
                  <c:v>0.11210019250883503</c:v>
                </c:pt>
                <c:pt idx="22">
                  <c:v>0.11078048193388662</c:v>
                </c:pt>
                <c:pt idx="23">
                  <c:v>0.11505714765814996</c:v>
                </c:pt>
                <c:pt idx="24">
                  <c:v>0.11023371814527839</c:v>
                </c:pt>
                <c:pt idx="25">
                  <c:v>0.11416070201289269</c:v>
                </c:pt>
                <c:pt idx="26">
                  <c:v>0.10989553969307689</c:v>
                </c:pt>
                <c:pt idx="27">
                  <c:v>0.11818818417006144</c:v>
                </c:pt>
                <c:pt idx="28">
                  <c:v>0.11661996782714908</c:v>
                </c:pt>
                <c:pt idx="29">
                  <c:v>0.11185978803614698</c:v>
                </c:pt>
                <c:pt idx="30">
                  <c:v>0.11920118444723816</c:v>
                </c:pt>
                <c:pt idx="31">
                  <c:v>0.11854511102710001</c:v>
                </c:pt>
                <c:pt idx="32">
                  <c:v>0.1188160669612138</c:v>
                </c:pt>
                <c:pt idx="33">
                  <c:v>0.11748693514636505</c:v>
                </c:pt>
                <c:pt idx="34">
                  <c:v>0.11619718759522099</c:v>
                </c:pt>
                <c:pt idx="35">
                  <c:v>0.11628862874658102</c:v>
                </c:pt>
                <c:pt idx="36">
                  <c:v>0.12005997832950134</c:v>
                </c:pt>
                <c:pt idx="37">
                  <c:v>0.1189830323816185</c:v>
                </c:pt>
                <c:pt idx="38">
                  <c:v>0.11700951071982241</c:v>
                </c:pt>
                <c:pt idx="39">
                  <c:v>0.11419944804490782</c:v>
                </c:pt>
                <c:pt idx="40">
                  <c:v>0.11301405116234163</c:v>
                </c:pt>
                <c:pt idx="41">
                  <c:v>0.11417540028704448</c:v>
                </c:pt>
                <c:pt idx="42">
                  <c:v>0.11297235837983548</c:v>
                </c:pt>
                <c:pt idx="43">
                  <c:v>0.11329098992936693</c:v>
                </c:pt>
                <c:pt idx="44">
                  <c:v>0.11195529916346841</c:v>
                </c:pt>
                <c:pt idx="45">
                  <c:v>0.1151118222498521</c:v>
                </c:pt>
                <c:pt idx="46">
                  <c:v>0.10997907891308568</c:v>
                </c:pt>
                <c:pt idx="47">
                  <c:v>0.10341166980817873</c:v>
                </c:pt>
                <c:pt idx="48">
                  <c:v>0.10362584100045313</c:v>
                </c:pt>
                <c:pt idx="49">
                  <c:v>9.9913668200648093E-2</c:v>
                </c:pt>
                <c:pt idx="50">
                  <c:v>9.5811157717411652E-2</c:v>
                </c:pt>
                <c:pt idx="51">
                  <c:v>9.5319028681397105E-2</c:v>
                </c:pt>
                <c:pt idx="52">
                  <c:v>9.7140607742905116E-2</c:v>
                </c:pt>
                <c:pt idx="53">
                  <c:v>8.4045874324716177E-2</c:v>
                </c:pt>
                <c:pt idx="54">
                  <c:v>8.5565850188697945E-2</c:v>
                </c:pt>
                <c:pt idx="55">
                  <c:v>7.716799220278571E-2</c:v>
                </c:pt>
                <c:pt idx="56">
                  <c:v>7.7727355041437324E-2</c:v>
                </c:pt>
                <c:pt idx="57">
                  <c:v>7.8076815213655337E-2</c:v>
                </c:pt>
                <c:pt idx="58">
                  <c:v>7.527973272018175E-2</c:v>
                </c:pt>
                <c:pt idx="59">
                  <c:v>7.6412933613460354E-2</c:v>
                </c:pt>
                <c:pt idx="60">
                  <c:v>7.4380786447884983E-2</c:v>
                </c:pt>
                <c:pt idx="61">
                  <c:v>7.1147172859259797E-2</c:v>
                </c:pt>
                <c:pt idx="62">
                  <c:v>6.0079827629100864E-2</c:v>
                </c:pt>
                <c:pt idx="63">
                  <c:v>5.3117708487891109E-2</c:v>
                </c:pt>
                <c:pt idx="64">
                  <c:v>5.7657750266244957E-2</c:v>
                </c:pt>
                <c:pt idx="65">
                  <c:v>5.6140752849908007E-2</c:v>
                </c:pt>
                <c:pt idx="66">
                  <c:v>6.0559792370400857E-2</c:v>
                </c:pt>
                <c:pt idx="67">
                  <c:v>5.212067545260992E-2</c:v>
                </c:pt>
                <c:pt idx="68">
                  <c:v>5.2081820023582734E-2</c:v>
                </c:pt>
                <c:pt idx="69">
                  <c:v>5.4017858236410685E-2</c:v>
                </c:pt>
                <c:pt idx="70">
                  <c:v>5.1368182900059664E-2</c:v>
                </c:pt>
                <c:pt idx="71">
                  <c:v>5.8519308146725915E-2</c:v>
                </c:pt>
                <c:pt idx="72">
                  <c:v>6.4318090542365577E-2</c:v>
                </c:pt>
                <c:pt idx="73">
                  <c:v>6.6826331211836773E-2</c:v>
                </c:pt>
                <c:pt idx="74">
                  <c:v>6.5901965870832885E-2</c:v>
                </c:pt>
                <c:pt idx="75">
                  <c:v>7.1737491273654294E-2</c:v>
                </c:pt>
              </c:numCache>
            </c:numRef>
          </c:val>
        </c:ser>
        <c:ser>
          <c:idx val="2"/>
          <c:order val="2"/>
          <c:tx>
            <c:strRef>
              <c:f>'M-SKUPAJ-90'!$F$86:$G$86</c:f>
              <c:strCache>
                <c:ptCount val="1"/>
                <c:pt idx="0">
                  <c:v>200-300</c:v>
                </c:pt>
              </c:strCache>
            </c:strRef>
          </c:tx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'M-SKUPAJ-90'!$F$89:$F$164</c:f>
              <c:numCache>
                <c:formatCode>#,##0.0000</c:formatCode>
                <c:ptCount val="76"/>
                <c:pt idx="0">
                  <c:v>0</c:v>
                </c:pt>
                <c:pt idx="1">
                  <c:v>9.9229470598352992E-5</c:v>
                </c:pt>
                <c:pt idx="2">
                  <c:v>1.9901235571046367E-4</c:v>
                </c:pt>
                <c:pt idx="3">
                  <c:v>7.735755882087909E-4</c:v>
                </c:pt>
                <c:pt idx="4">
                  <c:v>3.46472368293657E-3</c:v>
                </c:pt>
                <c:pt idx="5">
                  <c:v>6.6455506292123125E-3</c:v>
                </c:pt>
                <c:pt idx="6">
                  <c:v>1.1316558246222663E-2</c:v>
                </c:pt>
                <c:pt idx="7">
                  <c:v>1.4428480130226498E-2</c:v>
                </c:pt>
                <c:pt idx="8">
                  <c:v>1.9334785628324681E-2</c:v>
                </c:pt>
                <c:pt idx="9">
                  <c:v>2.3691183894536477E-2</c:v>
                </c:pt>
                <c:pt idx="10">
                  <c:v>2.9740664087850741E-2</c:v>
                </c:pt>
                <c:pt idx="11">
                  <c:v>4.233199319809812E-2</c:v>
                </c:pt>
                <c:pt idx="12">
                  <c:v>4.6541119824022446E-2</c:v>
                </c:pt>
                <c:pt idx="13">
                  <c:v>4.5401348242338282E-2</c:v>
                </c:pt>
                <c:pt idx="14">
                  <c:v>4.7021577696491103E-2</c:v>
                </c:pt>
                <c:pt idx="15">
                  <c:v>4.9720351113002791E-2</c:v>
                </c:pt>
                <c:pt idx="16">
                  <c:v>5.1113122971023502E-2</c:v>
                </c:pt>
                <c:pt idx="17">
                  <c:v>5.1400375790371385E-2</c:v>
                </c:pt>
                <c:pt idx="18">
                  <c:v>5.3258871535720273E-2</c:v>
                </c:pt>
                <c:pt idx="19">
                  <c:v>5.4628555932065372E-2</c:v>
                </c:pt>
                <c:pt idx="20">
                  <c:v>5.5957372455049413E-2</c:v>
                </c:pt>
                <c:pt idx="21">
                  <c:v>5.6964116761459488E-2</c:v>
                </c:pt>
                <c:pt idx="22">
                  <c:v>6.0564054683635814E-2</c:v>
                </c:pt>
                <c:pt idx="23">
                  <c:v>6.1339227223735963E-2</c:v>
                </c:pt>
                <c:pt idx="24">
                  <c:v>6.3035055728145092E-2</c:v>
                </c:pt>
                <c:pt idx="25">
                  <c:v>6.1168664829215395E-2</c:v>
                </c:pt>
                <c:pt idx="26">
                  <c:v>6.7406857195462869E-2</c:v>
                </c:pt>
                <c:pt idx="27">
                  <c:v>6.642594913617518E-2</c:v>
                </c:pt>
                <c:pt idx="28">
                  <c:v>7.0037131516304682E-2</c:v>
                </c:pt>
                <c:pt idx="29">
                  <c:v>7.2918837934826314E-2</c:v>
                </c:pt>
                <c:pt idx="30">
                  <c:v>7.295824896530527E-2</c:v>
                </c:pt>
                <c:pt idx="31">
                  <c:v>7.2340757058605404E-2</c:v>
                </c:pt>
                <c:pt idx="32">
                  <c:v>7.31222787416827E-2</c:v>
                </c:pt>
                <c:pt idx="33">
                  <c:v>8.0273309888661423E-2</c:v>
                </c:pt>
                <c:pt idx="34">
                  <c:v>7.6463631255444392E-2</c:v>
                </c:pt>
                <c:pt idx="35">
                  <c:v>7.850104970526689E-2</c:v>
                </c:pt>
                <c:pt idx="36">
                  <c:v>8.2047257917966437E-2</c:v>
                </c:pt>
                <c:pt idx="37">
                  <c:v>8.4802922970576858E-2</c:v>
                </c:pt>
                <c:pt idx="38">
                  <c:v>8.3146791252855692E-2</c:v>
                </c:pt>
                <c:pt idx="39">
                  <c:v>8.6622876784063732E-2</c:v>
                </c:pt>
                <c:pt idx="40">
                  <c:v>8.5315809721397823E-2</c:v>
                </c:pt>
                <c:pt idx="41">
                  <c:v>8.0794395330355831E-2</c:v>
                </c:pt>
                <c:pt idx="42">
                  <c:v>8.9496765245752757E-2</c:v>
                </c:pt>
                <c:pt idx="43">
                  <c:v>9.0190299851868216E-2</c:v>
                </c:pt>
                <c:pt idx="44">
                  <c:v>8.697671410983418E-2</c:v>
                </c:pt>
                <c:pt idx="45">
                  <c:v>8.8077481998444312E-2</c:v>
                </c:pt>
                <c:pt idx="46">
                  <c:v>9.3378463228091568E-2</c:v>
                </c:pt>
                <c:pt idx="47">
                  <c:v>9.2767387503451468E-2</c:v>
                </c:pt>
                <c:pt idx="48">
                  <c:v>9.2032995774375043E-2</c:v>
                </c:pt>
                <c:pt idx="49">
                  <c:v>9.4096776558829656E-2</c:v>
                </c:pt>
                <c:pt idx="50">
                  <c:v>8.9525514755632238E-2</c:v>
                </c:pt>
                <c:pt idx="51">
                  <c:v>9.0155484332459151E-2</c:v>
                </c:pt>
                <c:pt idx="52">
                  <c:v>9.0494889309256754E-2</c:v>
                </c:pt>
                <c:pt idx="53">
                  <c:v>7.708139878376348E-2</c:v>
                </c:pt>
                <c:pt idx="54">
                  <c:v>7.6303567436312988E-2</c:v>
                </c:pt>
                <c:pt idx="55">
                  <c:v>7.5703490160981032E-2</c:v>
                </c:pt>
                <c:pt idx="56">
                  <c:v>7.8328030119037315E-2</c:v>
                </c:pt>
                <c:pt idx="57">
                  <c:v>8.0056575979770297E-2</c:v>
                </c:pt>
                <c:pt idx="58">
                  <c:v>8.0685107573995163E-2</c:v>
                </c:pt>
                <c:pt idx="59">
                  <c:v>7.8420027554526858E-2</c:v>
                </c:pt>
                <c:pt idx="60">
                  <c:v>6.9381670454442657E-2</c:v>
                </c:pt>
                <c:pt idx="61">
                  <c:v>7.2693850530113333E-2</c:v>
                </c:pt>
                <c:pt idx="62">
                  <c:v>6.9583981152348554E-2</c:v>
                </c:pt>
                <c:pt idx="63">
                  <c:v>6.4042627254904255E-2</c:v>
                </c:pt>
                <c:pt idx="64">
                  <c:v>6.280576368287398E-2</c:v>
                </c:pt>
                <c:pt idx="65">
                  <c:v>7.1711039773124693E-2</c:v>
                </c:pt>
                <c:pt idx="66">
                  <c:v>6.5997814542436931E-2</c:v>
                </c:pt>
                <c:pt idx="67">
                  <c:v>6.4639857301521123E-2</c:v>
                </c:pt>
                <c:pt idx="68">
                  <c:v>6.6548992252355707E-2</c:v>
                </c:pt>
                <c:pt idx="69">
                  <c:v>5.6268602329594415E-2</c:v>
                </c:pt>
                <c:pt idx="70">
                  <c:v>6.7589714342183804E-2</c:v>
                </c:pt>
                <c:pt idx="71">
                  <c:v>6.5224645538538281E-2</c:v>
                </c:pt>
                <c:pt idx="72">
                  <c:v>6.3603445091894778E-2</c:v>
                </c:pt>
                <c:pt idx="73">
                  <c:v>6.4002683414153522E-2</c:v>
                </c:pt>
                <c:pt idx="74">
                  <c:v>7.4837825649928927E-2</c:v>
                </c:pt>
                <c:pt idx="75">
                  <c:v>7.31722410991274E-2</c:v>
                </c:pt>
              </c:numCache>
            </c:numRef>
          </c:val>
        </c:ser>
        <c:ser>
          <c:idx val="3"/>
          <c:order val="3"/>
          <c:tx>
            <c:strRef>
              <c:f>'M-SKUPAJ-90'!$H$86:$I$86</c:f>
              <c:strCache>
                <c:ptCount val="1"/>
                <c:pt idx="0">
                  <c:v>300-400</c:v>
                </c:pt>
              </c:strCache>
            </c:strRef>
          </c:tx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'M-SKUPAJ-90'!$H$89:$H$164</c:f>
              <c:numCache>
                <c:formatCode>#,##0.0000</c:formatCode>
                <c:ptCount val="76"/>
                <c:pt idx="0">
                  <c:v>0</c:v>
                </c:pt>
                <c:pt idx="1">
                  <c:v>9.9229470598352992E-5</c:v>
                </c:pt>
                <c:pt idx="2">
                  <c:v>9.9506177855231877E-5</c:v>
                </c:pt>
                <c:pt idx="3">
                  <c:v>2.9009084557829652E-4</c:v>
                </c:pt>
                <c:pt idx="4">
                  <c:v>1.4982588899185168E-3</c:v>
                </c:pt>
                <c:pt idx="5">
                  <c:v>4.0965723056788301E-3</c:v>
                </c:pt>
                <c:pt idx="6">
                  <c:v>6.4183464680068764E-3</c:v>
                </c:pt>
                <c:pt idx="7">
                  <c:v>9.5374699165904023E-3</c:v>
                </c:pt>
                <c:pt idx="8">
                  <c:v>9.9327722247471908E-3</c:v>
                </c:pt>
                <c:pt idx="9">
                  <c:v>1.3980553286601497E-2</c:v>
                </c:pt>
                <c:pt idx="10">
                  <c:v>1.4938233103486664E-2</c:v>
                </c:pt>
                <c:pt idx="11">
                  <c:v>2.1097498228178347E-2</c:v>
                </c:pt>
                <c:pt idx="12">
                  <c:v>2.7094051342313352E-2</c:v>
                </c:pt>
                <c:pt idx="13">
                  <c:v>2.6484119808030674E-2</c:v>
                </c:pt>
                <c:pt idx="14">
                  <c:v>2.7015106969257786E-2</c:v>
                </c:pt>
                <c:pt idx="15">
                  <c:v>2.8937121732845003E-2</c:v>
                </c:pt>
                <c:pt idx="16">
                  <c:v>2.8670349436620106E-2</c:v>
                </c:pt>
                <c:pt idx="17">
                  <c:v>2.8214015249720552E-2</c:v>
                </c:pt>
                <c:pt idx="18">
                  <c:v>3.0417243441736814E-2</c:v>
                </c:pt>
                <c:pt idx="19">
                  <c:v>3.0490356799292288E-2</c:v>
                </c:pt>
                <c:pt idx="20">
                  <c:v>3.4951105382846376E-2</c:v>
                </c:pt>
                <c:pt idx="21">
                  <c:v>3.3966181422982078E-2</c:v>
                </c:pt>
                <c:pt idx="22">
                  <c:v>3.3051539390165072E-2</c:v>
                </c:pt>
                <c:pt idx="23">
                  <c:v>3.5094888521796805E-2</c:v>
                </c:pt>
                <c:pt idx="24">
                  <c:v>3.7199998405082681E-2</c:v>
                </c:pt>
                <c:pt idx="25">
                  <c:v>3.8948211074928941E-2</c:v>
                </c:pt>
                <c:pt idx="26">
                  <c:v>3.9549615738380582E-2</c:v>
                </c:pt>
                <c:pt idx="27">
                  <c:v>4.1693601848443736E-2</c:v>
                </c:pt>
                <c:pt idx="28">
                  <c:v>4.0719262509479416E-2</c:v>
                </c:pt>
                <c:pt idx="29">
                  <c:v>4.2695061303899107E-2</c:v>
                </c:pt>
                <c:pt idx="30">
                  <c:v>4.350779624434948E-2</c:v>
                </c:pt>
                <c:pt idx="31">
                  <c:v>5.0290044566488896E-2</c:v>
                </c:pt>
                <c:pt idx="32">
                  <c:v>4.9908856918926339E-2</c:v>
                </c:pt>
                <c:pt idx="33">
                  <c:v>5.5694716179603802E-2</c:v>
                </c:pt>
                <c:pt idx="34">
                  <c:v>5.5439261286680551E-2</c:v>
                </c:pt>
                <c:pt idx="35">
                  <c:v>5.7521784240814132E-2</c:v>
                </c:pt>
                <c:pt idx="36">
                  <c:v>5.2816354103155806E-2</c:v>
                </c:pt>
                <c:pt idx="37">
                  <c:v>5.975045641362018E-2</c:v>
                </c:pt>
                <c:pt idx="38">
                  <c:v>6.3291800142243324E-2</c:v>
                </c:pt>
                <c:pt idx="39">
                  <c:v>6.4042531375184092E-2</c:v>
                </c:pt>
                <c:pt idx="40">
                  <c:v>6.3954194270481227E-2</c:v>
                </c:pt>
                <c:pt idx="41">
                  <c:v>6.398025950031995E-2</c:v>
                </c:pt>
                <c:pt idx="42">
                  <c:v>6.5958234864661652E-2</c:v>
                </c:pt>
                <c:pt idx="43">
                  <c:v>7.0668589927221484E-2</c:v>
                </c:pt>
                <c:pt idx="44">
                  <c:v>7.3078373195376162E-2</c:v>
                </c:pt>
                <c:pt idx="45">
                  <c:v>7.1405198452735727E-2</c:v>
                </c:pt>
                <c:pt idx="46">
                  <c:v>7.5919195007666793E-2</c:v>
                </c:pt>
                <c:pt idx="47">
                  <c:v>7.2818169674061822E-2</c:v>
                </c:pt>
                <c:pt idx="48">
                  <c:v>7.6181554342798802E-2</c:v>
                </c:pt>
                <c:pt idx="49">
                  <c:v>7.4935251150486118E-2</c:v>
                </c:pt>
                <c:pt idx="50">
                  <c:v>7.650525433480293E-2</c:v>
                </c:pt>
                <c:pt idx="51">
                  <c:v>8.5198481757478448E-2</c:v>
                </c:pt>
                <c:pt idx="52">
                  <c:v>8.2152391701059632E-2</c:v>
                </c:pt>
                <c:pt idx="53">
                  <c:v>6.9762797367847296E-2</c:v>
                </c:pt>
                <c:pt idx="54">
                  <c:v>7.6413832707174667E-2</c:v>
                </c:pt>
                <c:pt idx="55">
                  <c:v>7.773126221886438E-2</c:v>
                </c:pt>
                <c:pt idx="56">
                  <c:v>7.2921954420637439E-2</c:v>
                </c:pt>
                <c:pt idx="57">
                  <c:v>7.9437900740359363E-2</c:v>
                </c:pt>
                <c:pt idx="58">
                  <c:v>7.6070763186593462E-2</c:v>
                </c:pt>
                <c:pt idx="59">
                  <c:v>7.3545656554793878E-2</c:v>
                </c:pt>
                <c:pt idx="60">
                  <c:v>7.6047158445699065E-2</c:v>
                </c:pt>
                <c:pt idx="61">
                  <c:v>7.1611176160515849E-2</c:v>
                </c:pt>
                <c:pt idx="62">
                  <c:v>7.1960019533160363E-2</c:v>
                </c:pt>
                <c:pt idx="63">
                  <c:v>6.988180797520431E-2</c:v>
                </c:pt>
                <c:pt idx="64">
                  <c:v>7.0218903002819771E-2</c:v>
                </c:pt>
                <c:pt idx="65">
                  <c:v>6.5351345114346052E-2</c:v>
                </c:pt>
                <c:pt idx="66">
                  <c:v>6.7728094324448401E-2</c:v>
                </c:pt>
                <c:pt idx="67">
                  <c:v>6.8727753415451329E-2</c:v>
                </c:pt>
                <c:pt idx="68">
                  <c:v>6.9442426698110363E-2</c:v>
                </c:pt>
                <c:pt idx="69">
                  <c:v>6.3395958624676382E-2</c:v>
                </c:pt>
                <c:pt idx="70">
                  <c:v>6.6237920055340141E-2</c:v>
                </c:pt>
                <c:pt idx="71">
                  <c:v>6.0957612652839513E-2</c:v>
                </c:pt>
                <c:pt idx="72">
                  <c:v>7.0035254146131432E-2</c:v>
                </c:pt>
                <c:pt idx="73">
                  <c:v>8.3768217997936198E-2</c:v>
                </c:pt>
                <c:pt idx="74">
                  <c:v>5.5849123619349905E-2</c:v>
                </c:pt>
                <c:pt idx="75">
                  <c:v>8.5128489644736446E-2</c:v>
                </c:pt>
              </c:numCache>
            </c:numRef>
          </c:val>
        </c:ser>
        <c:ser>
          <c:idx val="4"/>
          <c:order val="4"/>
          <c:tx>
            <c:strRef>
              <c:f>'M-SKUPAJ-90'!$J$86:$K$86</c:f>
              <c:strCache>
                <c:ptCount val="1"/>
                <c:pt idx="0">
                  <c:v>400-500</c:v>
                </c:pt>
              </c:strCache>
            </c:strRef>
          </c:tx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'M-SKUPAJ-90'!$J$89:$J$164</c:f>
              <c:numCache>
                <c:formatCode>#,##0.0000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9.6696948526098957E-5</c:v>
                </c:pt>
                <c:pt idx="4">
                  <c:v>1.4046177092986087E-3</c:v>
                </c:pt>
                <c:pt idx="5">
                  <c:v>1.3655241018929419E-3</c:v>
                </c:pt>
                <c:pt idx="6">
                  <c:v>3.7158847972671408E-3</c:v>
                </c:pt>
                <c:pt idx="7">
                  <c:v>5.6246617456815204E-3</c:v>
                </c:pt>
                <c:pt idx="8">
                  <c:v>6.1416377878207836E-3</c:v>
                </c:pt>
                <c:pt idx="9">
                  <c:v>6.8181023417416119E-3</c:v>
                </c:pt>
                <c:pt idx="10">
                  <c:v>9.09874198121461E-3</c:v>
                </c:pt>
                <c:pt idx="11">
                  <c:v>1.3151687207176101E-2</c:v>
                </c:pt>
                <c:pt idx="12">
                  <c:v>1.3645909070216221E-2</c:v>
                </c:pt>
                <c:pt idx="13">
                  <c:v>1.7221201057438663E-2</c:v>
                </c:pt>
                <c:pt idx="14">
                  <c:v>1.5992433606801183E-2</c:v>
                </c:pt>
                <c:pt idx="15">
                  <c:v>1.5817325014987331E-2</c:v>
                </c:pt>
                <c:pt idx="16">
                  <c:v>1.9387736299353753E-2</c:v>
                </c:pt>
                <c:pt idx="17">
                  <c:v>1.7567217042278833E-2</c:v>
                </c:pt>
                <c:pt idx="18">
                  <c:v>1.8766865293298008E-2</c:v>
                </c:pt>
                <c:pt idx="19">
                  <c:v>2.1481842290410506E-2</c:v>
                </c:pt>
                <c:pt idx="20">
                  <c:v>1.7861260985121818E-2</c:v>
                </c:pt>
                <c:pt idx="21">
                  <c:v>2.0344327414807014E-2</c:v>
                </c:pt>
                <c:pt idx="22">
                  <c:v>2.1303938833439753E-2</c:v>
                </c:pt>
                <c:pt idx="23">
                  <c:v>2.5383868580564101E-2</c:v>
                </c:pt>
                <c:pt idx="24">
                  <c:v>2.4841401272175406E-2</c:v>
                </c:pt>
                <c:pt idx="25">
                  <c:v>2.4155380907047268E-2</c:v>
                </c:pt>
                <c:pt idx="26">
                  <c:v>2.5493209498568436E-2</c:v>
                </c:pt>
                <c:pt idx="27">
                  <c:v>2.7502910781712433E-2</c:v>
                </c:pt>
                <c:pt idx="28">
                  <c:v>3.0490583767098189E-2</c:v>
                </c:pt>
                <c:pt idx="29">
                  <c:v>2.9969260617192982E-2</c:v>
                </c:pt>
                <c:pt idx="30">
                  <c:v>3.2058376180046991E-2</c:v>
                </c:pt>
                <c:pt idx="31">
                  <c:v>3.1243516337603652E-2</c:v>
                </c:pt>
                <c:pt idx="32">
                  <c:v>3.3231845977840797E-2</c:v>
                </c:pt>
                <c:pt idx="33">
                  <c:v>3.5893547334710806E-2</c:v>
                </c:pt>
                <c:pt idx="34">
                  <c:v>3.8482105746397897E-2</c:v>
                </c:pt>
                <c:pt idx="35">
                  <c:v>3.8285603147295115E-2</c:v>
                </c:pt>
                <c:pt idx="36">
                  <c:v>4.3030901323948829E-2</c:v>
                </c:pt>
                <c:pt idx="37">
                  <c:v>4.4990863713397604E-2</c:v>
                </c:pt>
                <c:pt idx="38">
                  <c:v>4.5364478071496281E-2</c:v>
                </c:pt>
                <c:pt idx="39">
                  <c:v>4.7821018868805153E-2</c:v>
                </c:pt>
                <c:pt idx="40">
                  <c:v>4.5532250670608183E-2</c:v>
                </c:pt>
                <c:pt idx="41">
                  <c:v>4.7104306994438509E-2</c:v>
                </c:pt>
                <c:pt idx="42">
                  <c:v>5.1608542546777159E-2</c:v>
                </c:pt>
                <c:pt idx="43">
                  <c:v>5.5441656185996897E-2</c:v>
                </c:pt>
                <c:pt idx="44">
                  <c:v>5.7835031547260919E-2</c:v>
                </c:pt>
                <c:pt idx="45">
                  <c:v>6.011321358114035E-2</c:v>
                </c:pt>
                <c:pt idx="46">
                  <c:v>6.0034123102198383E-2</c:v>
                </c:pt>
                <c:pt idx="47">
                  <c:v>6.0764048653476573E-2</c:v>
                </c:pt>
                <c:pt idx="48">
                  <c:v>6.7191184575636234E-2</c:v>
                </c:pt>
                <c:pt idx="49">
                  <c:v>6.501231834973685E-2</c:v>
                </c:pt>
                <c:pt idx="50">
                  <c:v>6.7166584791587561E-2</c:v>
                </c:pt>
                <c:pt idx="51">
                  <c:v>6.6196638553386353E-2</c:v>
                </c:pt>
                <c:pt idx="52">
                  <c:v>7.0274937479219618E-2</c:v>
                </c:pt>
                <c:pt idx="53">
                  <c:v>6.0083356785506303E-2</c:v>
                </c:pt>
                <c:pt idx="54">
                  <c:v>6.5938631975310955E-2</c:v>
                </c:pt>
                <c:pt idx="55">
                  <c:v>6.9056903971252012E-2</c:v>
                </c:pt>
                <c:pt idx="56">
                  <c:v>6.8116553799837623E-2</c:v>
                </c:pt>
                <c:pt idx="57">
                  <c:v>6.805427633519881E-2</c:v>
                </c:pt>
                <c:pt idx="58">
                  <c:v>7.2115610854534939E-2</c:v>
                </c:pt>
                <c:pt idx="59">
                  <c:v>6.6520827761061066E-2</c:v>
                </c:pt>
                <c:pt idx="60">
                  <c:v>6.9230182091004927E-2</c:v>
                </c:pt>
                <c:pt idx="61">
                  <c:v>6.5269797710016633E-2</c:v>
                </c:pt>
                <c:pt idx="62">
                  <c:v>6.4492470336323063E-2</c:v>
                </c:pt>
                <c:pt idx="63">
                  <c:v>6.611459460726872E-2</c:v>
                </c:pt>
                <c:pt idx="64">
                  <c:v>6.3835366366199769E-2</c:v>
                </c:pt>
                <c:pt idx="65">
                  <c:v>6.2939047140326623E-2</c:v>
                </c:pt>
                <c:pt idx="66">
                  <c:v>5.6110501502371422E-2</c:v>
                </c:pt>
                <c:pt idx="67">
                  <c:v>6.5917324837124397E-2</c:v>
                </c:pt>
                <c:pt idx="68">
                  <c:v>6.0119137928456676E-2</c:v>
                </c:pt>
                <c:pt idx="69">
                  <c:v>5.2142238158757494E-2</c:v>
                </c:pt>
                <c:pt idx="70">
                  <c:v>4.7763398135143284E-2</c:v>
                </c:pt>
                <c:pt idx="71">
                  <c:v>7.0101254550765421E-2</c:v>
                </c:pt>
                <c:pt idx="72">
                  <c:v>6.0744863290011893E-2</c:v>
                </c:pt>
                <c:pt idx="73">
                  <c:v>7.3414842739764258E-2</c:v>
                </c:pt>
                <c:pt idx="74">
                  <c:v>5.2498176202188912E-2</c:v>
                </c:pt>
                <c:pt idx="75">
                  <c:v>6.9824491506356889E-2</c:v>
                </c:pt>
              </c:numCache>
            </c:numRef>
          </c:val>
        </c:ser>
        <c:ser>
          <c:idx val="5"/>
          <c:order val="5"/>
          <c:tx>
            <c:strRef>
              <c:f>'M-SKUPAJ-90'!$L$86:$M$86</c:f>
              <c:strCache>
                <c:ptCount val="1"/>
                <c:pt idx="0">
                  <c:v>500+</c:v>
                </c:pt>
              </c:strCache>
            </c:strRef>
          </c:tx>
          <c:cat>
            <c:strRef>
              <c:f>'M-SKUPAJ-90'!$A$89:$A$164</c:f>
              <c:strCache>
                <c:ptCount val="7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  <c:pt idx="66">
                  <c:v>81</c:v>
                </c:pt>
                <c:pt idx="67">
                  <c:v>82</c:v>
                </c:pt>
                <c:pt idx="68">
                  <c:v>83</c:v>
                </c:pt>
                <c:pt idx="69">
                  <c:v>84</c:v>
                </c:pt>
                <c:pt idx="70">
                  <c:v>85</c:v>
                </c:pt>
                <c:pt idx="71">
                  <c:v>86</c:v>
                </c:pt>
                <c:pt idx="72">
                  <c:v>87</c:v>
                </c:pt>
                <c:pt idx="73">
                  <c:v>88</c:v>
                </c:pt>
                <c:pt idx="74">
                  <c:v>89</c:v>
                </c:pt>
                <c:pt idx="75">
                  <c:v>90+</c:v>
                </c:pt>
              </c:strCache>
            </c:strRef>
          </c:cat>
          <c:val>
            <c:numRef>
              <c:f>'M-SKUPAJ-90'!$L$89:$L$164</c:f>
              <c:numCache>
                <c:formatCode>#,##0.0000</c:formatCode>
                <c:ptCount val="76"/>
                <c:pt idx="0">
                  <c:v>1.0387214371680667E-4</c:v>
                </c:pt>
                <c:pt idx="1">
                  <c:v>0</c:v>
                </c:pt>
                <c:pt idx="2">
                  <c:v>1.9901235571046367E-4</c:v>
                </c:pt>
                <c:pt idx="3">
                  <c:v>7.735755882087909E-4</c:v>
                </c:pt>
                <c:pt idx="4">
                  <c:v>4.8693413922351776E-3</c:v>
                </c:pt>
                <c:pt idx="5">
                  <c:v>7.5559000304742776E-3</c:v>
                </c:pt>
                <c:pt idx="6">
                  <c:v>1.3765664135330537E-2</c:v>
                </c:pt>
                <c:pt idx="7">
                  <c:v>2.0216175549695892E-2</c:v>
                </c:pt>
                <c:pt idx="8">
                  <c:v>2.335338813146666E-2</c:v>
                </c:pt>
                <c:pt idx="9">
                  <c:v>2.9200761544428702E-2</c:v>
                </c:pt>
                <c:pt idx="10">
                  <c:v>3.5240649912316291E-2</c:v>
                </c:pt>
                <c:pt idx="11">
                  <c:v>4.6167901966857772E-2</c:v>
                </c:pt>
                <c:pt idx="12">
                  <c:v>5.6495381996015913E-2</c:v>
                </c:pt>
                <c:pt idx="13">
                  <c:v>5.3555326015746724E-2</c:v>
                </c:pt>
                <c:pt idx="14">
                  <c:v>6.0019412181700024E-2</c:v>
                </c:pt>
                <c:pt idx="15">
                  <c:v>6.2717532908263735E-2</c:v>
                </c:pt>
                <c:pt idx="16">
                  <c:v>6.3215770479104885E-2</c:v>
                </c:pt>
                <c:pt idx="17">
                  <c:v>6.9026741711580464E-2</c:v>
                </c:pt>
                <c:pt idx="18">
                  <c:v>6.9500531713100513E-2</c:v>
                </c:pt>
                <c:pt idx="19">
                  <c:v>7.4551232249784813E-2</c:v>
                </c:pt>
                <c:pt idx="20">
                  <c:v>7.7853735589634002E-2</c:v>
                </c:pt>
                <c:pt idx="21">
                  <c:v>7.9608237710114355E-2</c:v>
                </c:pt>
                <c:pt idx="22">
                  <c:v>8.6250518077097535E-2</c:v>
                </c:pt>
                <c:pt idx="23">
                  <c:v>8.6600171501246492E-2</c:v>
                </c:pt>
                <c:pt idx="24">
                  <c:v>9.4211014324725159E-2</c:v>
                </c:pt>
                <c:pt idx="25">
                  <c:v>0.10398673020966606</c:v>
                </c:pt>
                <c:pt idx="26">
                  <c:v>0.10484801199787155</c:v>
                </c:pt>
                <c:pt idx="27">
                  <c:v>0.11352552853384983</c:v>
                </c:pt>
                <c:pt idx="28">
                  <c:v>0.12137597768825638</c:v>
                </c:pt>
                <c:pt idx="29">
                  <c:v>0.13107574707307318</c:v>
                </c:pt>
                <c:pt idx="30">
                  <c:v>0.13325852797063167</c:v>
                </c:pt>
                <c:pt idx="31">
                  <c:v>0.14408067726456433</c:v>
                </c:pt>
                <c:pt idx="32">
                  <c:v>0.15320858403019247</c:v>
                </c:pt>
                <c:pt idx="33">
                  <c:v>0.16576407061581838</c:v>
                </c:pt>
                <c:pt idx="34">
                  <c:v>0.17970830520919487</c:v>
                </c:pt>
                <c:pt idx="35">
                  <c:v>0.19124125669673278</c:v>
                </c:pt>
                <c:pt idx="36">
                  <c:v>0.21151632545824386</c:v>
                </c:pt>
                <c:pt idx="37">
                  <c:v>0.22560166912401522</c:v>
                </c:pt>
                <c:pt idx="38">
                  <c:v>0.23877393840464589</c:v>
                </c:pt>
                <c:pt idx="39">
                  <c:v>0.24851357159772575</c:v>
                </c:pt>
                <c:pt idx="40">
                  <c:v>0.25405297397129895</c:v>
                </c:pt>
                <c:pt idx="41">
                  <c:v>0.27526965754099014</c:v>
                </c:pt>
                <c:pt idx="42">
                  <c:v>0.31002887876271329</c:v>
                </c:pt>
                <c:pt idx="43">
                  <c:v>0.33063269375710153</c:v>
                </c:pt>
                <c:pt idx="44">
                  <c:v>0.33490518268065073</c:v>
                </c:pt>
                <c:pt idx="45">
                  <c:v>0.35456832496809632</c:v>
                </c:pt>
                <c:pt idx="46">
                  <c:v>0.37566048425094362</c:v>
                </c:pt>
                <c:pt idx="47">
                  <c:v>0.38467449362183503</c:v>
                </c:pt>
                <c:pt idx="48">
                  <c:v>0.42459781426669646</c:v>
                </c:pt>
                <c:pt idx="49">
                  <c:v>0.43575361799152512</c:v>
                </c:pt>
                <c:pt idx="50">
                  <c:v>0.4719619915301928</c:v>
                </c:pt>
                <c:pt idx="51">
                  <c:v>0.5126366829625737</c:v>
                </c:pt>
                <c:pt idx="52">
                  <c:v>0.57846030025651407</c:v>
                </c:pt>
                <c:pt idx="53">
                  <c:v>0.49081846269967694</c:v>
                </c:pt>
                <c:pt idx="54">
                  <c:v>0.55165715012120453</c:v>
                </c:pt>
                <c:pt idx="55">
                  <c:v>0.56597371215590564</c:v>
                </c:pt>
                <c:pt idx="56">
                  <c:v>0.596710622087819</c:v>
                </c:pt>
                <c:pt idx="57">
                  <c:v>0.60419823880868384</c:v>
                </c:pt>
                <c:pt idx="58">
                  <c:v>0.62029972407785483</c:v>
                </c:pt>
                <c:pt idx="59">
                  <c:v>0.64886479837621269</c:v>
                </c:pt>
                <c:pt idx="60">
                  <c:v>0.66306456676658365</c:v>
                </c:pt>
                <c:pt idx="61">
                  <c:v>0.69167425440567443</c:v>
                </c:pt>
                <c:pt idx="62">
                  <c:v>0.6917666028706636</c:v>
                </c:pt>
                <c:pt idx="63">
                  <c:v>0.71388693322378538</c:v>
                </c:pt>
                <c:pt idx="64">
                  <c:v>0.74548221668186165</c:v>
                </c:pt>
                <c:pt idx="65">
                  <c:v>0.74385781512229465</c:v>
                </c:pt>
                <c:pt idx="66">
                  <c:v>0.74960379726034265</c:v>
                </c:pt>
                <c:pt idx="67">
                  <c:v>0.74859438899329334</c:v>
                </c:pt>
                <c:pt idx="68">
                  <c:v>0.75180762309749505</c:v>
                </c:pt>
                <c:pt idx="69">
                  <c:v>0.72924108619154404</c:v>
                </c:pt>
                <c:pt idx="70">
                  <c:v>0.71464857964469031</c:v>
                </c:pt>
                <c:pt idx="71">
                  <c:v>0.74519717911113093</c:v>
                </c:pt>
                <c:pt idx="72">
                  <c:v>0.74129834692959695</c:v>
                </c:pt>
                <c:pt idx="73">
                  <c:v>0.71198792463630944</c:v>
                </c:pt>
                <c:pt idx="74">
                  <c:v>0.75091290865769944</c:v>
                </c:pt>
                <c:pt idx="75">
                  <c:v>0.70013728647612561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644488"/>
        <c:axId val="372644880"/>
      </c:areaChart>
      <c:catAx>
        <c:axId val="372644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72644880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64488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72644488"/>
        <c:crosses val="autoZero"/>
        <c:crossBetween val="midCat"/>
        <c:majorUnit val="0.1"/>
      </c:valAx>
    </c:plotArea>
    <c:legend>
      <c:legendPos val="r"/>
      <c:layout>
        <c:manualLayout>
          <c:xMode val="edge"/>
          <c:yMode val="edge"/>
          <c:x val="0.14759404766470921"/>
          <c:y val="0.30440398075240738"/>
          <c:w val="0.12671211886955769"/>
          <c:h val="0.50230314960629718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0.49732</cdr:x>
      <cdr:y>0.21339</cdr:y>
    </cdr:from>
    <cdr:to>
      <cdr:x>0.49732</cdr:x>
      <cdr:y>0.21339</cdr:y>
    </cdr:to>
    <cdr:sp macro="" textlink="">
      <cdr:nvSpPr>
        <cdr:cNvPr id="6348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17442" y="1013325"/>
          <a:ext cx="0" cy="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45720" tIns="36576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sl-SI" sz="2000" b="1" i="0" u="none" strike="noStrike" baseline="0">
              <a:solidFill>
                <a:srgbClr val="000000"/>
              </a:solidFill>
              <a:latin typeface="Times New Roman"/>
              <a:cs typeface="Times New Roman"/>
            </a:rPr>
            <a:t>♀</a:t>
          </a:r>
        </a:p>
      </cdr:txBody>
    </cdr:sp>
  </cdr:relSizeAnchor>
  <cdr:relSizeAnchor xmlns:cdr="http://schemas.openxmlformats.org/drawingml/2006/chartDrawing">
    <cdr:from>
      <cdr:x>0.49805</cdr:x>
      <cdr:y>0.21412</cdr:y>
    </cdr:from>
    <cdr:to>
      <cdr:x>0.49805</cdr:x>
      <cdr:y>0.21412</cdr:y>
    </cdr:to>
    <cdr:sp macro="" textlink="">
      <cdr:nvSpPr>
        <cdr:cNvPr id="6349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20107" y="1016804"/>
          <a:ext cx="0" cy="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45720" tIns="36576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sl-SI" sz="2000" b="1" i="0" u="none" strike="noStrike" baseline="0">
              <a:solidFill>
                <a:srgbClr val="000000"/>
              </a:solidFill>
              <a:latin typeface="Times New Roman"/>
              <a:cs typeface="Times New Roman"/>
            </a:rPr>
            <a:t>♀</a:t>
          </a:r>
        </a:p>
      </cdr:txBody>
    </cdr:sp>
  </cdr:relSizeAnchor>
  <cdr:relSizeAnchor xmlns:cdr="http://schemas.openxmlformats.org/drawingml/2006/chartDrawing">
    <cdr:from>
      <cdr:x>0.60031</cdr:x>
      <cdr:y>0.11932</cdr:y>
    </cdr:from>
    <cdr:to>
      <cdr:x>0.78145</cdr:x>
      <cdr:y>0.16684</cdr:y>
    </cdr:to>
    <cdr:sp macro="" textlink="">
      <cdr:nvSpPr>
        <cdr:cNvPr id="63491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93153" y="568012"/>
          <a:ext cx="660826" cy="224976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sl-SI" sz="1200" b="0" i="0" u="none" strike="noStrike" baseline="0">
              <a:solidFill>
                <a:srgbClr val="000000"/>
              </a:solidFill>
              <a:latin typeface="Arial"/>
              <a:cs typeface="Arial"/>
            </a:rPr>
            <a:t> Ženske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0.33154</cdr:x>
      <cdr:y>0.1426</cdr:y>
    </cdr:from>
    <cdr:to>
      <cdr:x>0.33154</cdr:x>
      <cdr:y>0.1426</cdr:y>
    </cdr:to>
    <cdr:sp macro="" textlink="">
      <cdr:nvSpPr>
        <cdr:cNvPr id="6451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06344" y="676893"/>
          <a:ext cx="0" cy="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45720" tIns="36576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sl-SI" sz="2000" b="1" i="0" u="none" strike="noStrike" baseline="0">
              <a:solidFill>
                <a:srgbClr val="000000"/>
              </a:solidFill>
              <a:latin typeface="Times New Roman"/>
              <a:cs typeface="Times New Roman"/>
            </a:rPr>
            <a:t>♂</a:t>
          </a:r>
        </a:p>
      </cdr:txBody>
    </cdr:sp>
  </cdr:relSizeAnchor>
  <cdr:relSizeAnchor xmlns:cdr="http://schemas.openxmlformats.org/drawingml/2006/chartDrawing">
    <cdr:from>
      <cdr:x>0.33154</cdr:x>
      <cdr:y>0.14334</cdr:y>
    </cdr:from>
    <cdr:to>
      <cdr:x>0.33154</cdr:x>
      <cdr:y>0.14334</cdr:y>
    </cdr:to>
    <cdr:sp macro="" textlink="">
      <cdr:nvSpPr>
        <cdr:cNvPr id="6451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06344" y="680364"/>
          <a:ext cx="0" cy="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45720" tIns="36576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sl-SI" sz="2000" b="1" i="0" u="none" strike="noStrike" baseline="0">
              <a:solidFill>
                <a:srgbClr val="000000"/>
              </a:solidFill>
              <a:latin typeface="Times New Roman"/>
              <a:cs typeface="Times New Roman"/>
            </a:rPr>
            <a:t>♂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8EFEB-018A-4918-8652-119112A4876A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0DDFC-AB48-495B-893A-F90BC484DF7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9490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4E2CC-4D73-4913-B4D5-29878D8BD188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4CD57-A7CD-4669-A9BA-E2A1D72A39D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6717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923-84C4-48A5-A658-78DBF326E211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692B-6DD7-4951-B717-AF3217FF35C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923-84C4-48A5-A658-78DBF326E211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692B-6DD7-4951-B717-AF3217FF35C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923-84C4-48A5-A658-78DBF326E211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692B-6DD7-4951-B717-AF3217FF35C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923-84C4-48A5-A658-78DBF326E211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692B-6DD7-4951-B717-AF3217FF35C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923-84C4-48A5-A658-78DBF326E211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692B-6DD7-4951-B717-AF3217FF35C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923-84C4-48A5-A658-78DBF326E211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692B-6DD7-4951-B717-AF3217FF35C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923-84C4-48A5-A658-78DBF326E211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692B-6DD7-4951-B717-AF3217FF35C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923-84C4-48A5-A658-78DBF326E211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692B-6DD7-4951-B717-AF3217FF35C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923-84C4-48A5-A658-78DBF326E211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692B-6DD7-4951-B717-AF3217FF35C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923-84C4-48A5-A658-78DBF326E211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692B-6DD7-4951-B717-AF3217FF35C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923-84C4-48A5-A658-78DBF326E211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692B-6DD7-4951-B717-AF3217FF35C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D8923-84C4-48A5-A658-78DBF326E211}" type="datetimeFigureOut">
              <a:rPr lang="sl-SI" smtClean="0"/>
              <a:pPr/>
              <a:t>29.11.2017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5692B-6DD7-4951-B717-AF3217FF35C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1628800"/>
            <a:ext cx="7488832" cy="2187674"/>
          </a:xfrm>
        </p:spPr>
        <p:txBody>
          <a:bodyPr>
            <a:normAutofit/>
          </a:bodyPr>
          <a:lstStyle/>
          <a:p>
            <a:r>
              <a:rPr lang="sl-SI" sz="3200" b="1" dirty="0" smtClean="0">
                <a:solidFill>
                  <a:srgbClr val="FF0000"/>
                </a:solidFill>
              </a:rPr>
              <a:t>Ocena</a:t>
            </a:r>
            <a:br>
              <a:rPr lang="sl-SI" sz="3200" b="1" dirty="0" smtClean="0">
                <a:solidFill>
                  <a:srgbClr val="FF0000"/>
                </a:solidFill>
              </a:rPr>
            </a:br>
            <a:r>
              <a:rPr lang="sl-SI" sz="3200" b="1" dirty="0" smtClean="0">
                <a:solidFill>
                  <a:srgbClr val="FF0000"/>
                </a:solidFill>
              </a:rPr>
              <a:t>dolgoročne javno finančne vzdržnosti zdravstvenega sistema in </a:t>
            </a:r>
            <a:br>
              <a:rPr lang="sl-SI" sz="3200" b="1" dirty="0" smtClean="0">
                <a:solidFill>
                  <a:srgbClr val="FF0000"/>
                </a:solidFill>
              </a:rPr>
            </a:br>
            <a:r>
              <a:rPr lang="sl-SI" sz="3200" b="1" dirty="0" smtClean="0">
                <a:solidFill>
                  <a:srgbClr val="FF0000"/>
                </a:solidFill>
              </a:rPr>
              <a:t>možnih virov financiranja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4509120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sl-SI" sz="2000" dirty="0" smtClean="0">
                <a:solidFill>
                  <a:schemeClr val="tx1"/>
                </a:solidFill>
              </a:rPr>
              <a:t>Boris Majcen</a:t>
            </a:r>
          </a:p>
          <a:p>
            <a:pPr algn="l"/>
            <a:r>
              <a:rPr lang="sl-SI" sz="2000" dirty="0" smtClean="0">
                <a:solidFill>
                  <a:schemeClr val="tx1"/>
                </a:solidFill>
              </a:rPr>
              <a:t>Mitja Čok</a:t>
            </a:r>
          </a:p>
          <a:p>
            <a:pPr algn="l"/>
            <a:endParaRPr lang="sl-SI" sz="2000" dirty="0" smtClean="0">
              <a:solidFill>
                <a:schemeClr val="tx1"/>
              </a:solidFill>
            </a:endParaRPr>
          </a:p>
          <a:p>
            <a:r>
              <a:rPr lang="sl-SI" sz="2000" dirty="0" smtClean="0">
                <a:solidFill>
                  <a:schemeClr val="tx1"/>
                </a:solidFill>
              </a:rPr>
              <a:t>Ljubljana, april 2014</a:t>
            </a:r>
            <a:endParaRPr lang="sl-SI" sz="2000" dirty="0">
              <a:solidFill>
                <a:schemeClr val="tx1"/>
              </a:solidFill>
            </a:endParaRPr>
          </a:p>
        </p:txBody>
      </p:sp>
      <p:pic>
        <p:nvPicPr>
          <p:cNvPr id="4" name="Slika 3" descr="logo_ier_06-05-0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68858"/>
            <a:ext cx="3152775" cy="447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496" y="44624"/>
            <a:ext cx="9108504" cy="540296"/>
          </a:xfrm>
        </p:spPr>
        <p:txBody>
          <a:bodyPr>
            <a:norm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Prispevki za socialno varnost v BDP (%)</a:t>
            </a:r>
            <a:endParaRPr lang="en-US" sz="2400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2238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</a:pPr>
            <a:endParaRPr lang="sl-SI" b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087104"/>
              </p:ext>
            </p:extLst>
          </p:nvPr>
        </p:nvGraphicFramePr>
        <p:xfrm>
          <a:off x="1187624" y="620688"/>
          <a:ext cx="6552727" cy="5784719"/>
        </p:xfrm>
        <a:graphic>
          <a:graphicData uri="http://schemas.openxmlformats.org/drawingml/2006/table">
            <a:tbl>
              <a:tblPr/>
              <a:tblGrid>
                <a:gridCol w="1115192"/>
                <a:gridCol w="825432"/>
                <a:gridCol w="825432"/>
                <a:gridCol w="825432"/>
                <a:gridCol w="825432"/>
                <a:gridCol w="1038669"/>
                <a:gridCol w="1097138"/>
              </a:tblGrid>
              <a:tr h="193666">
                <a:tc>
                  <a:txBody>
                    <a:bodyPr/>
                    <a:lstStyle/>
                    <a:p>
                      <a:endParaRPr lang="sl-SI" sz="1050" dirty="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1995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2000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2008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2011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2011-1995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2011-2008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Francija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18,6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-1,7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0,6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Nemčija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17,1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0,3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Češka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Slovenija (4)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-1,7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Nizozemska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15,9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15,4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14,5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14,8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-1,1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Avstrija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Belgija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0,3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Italija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Madžarska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-0,6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Finska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Slovaška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-2,7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Španija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Estonija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Poljska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11,5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Luksemburg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Grčija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Litva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0,9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Portugalska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Romunija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-0,3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Ciper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0,9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Latvija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-3,4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0,3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Bolgarija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-2,3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Švedska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-5,2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-1,4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V. Britanija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Malta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Irska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Danska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05"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 dirty="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 dirty="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EU-27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11,3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11,1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10,8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10,9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-0,4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sl-SI" sz="2400" b="1" dirty="0">
                <a:solidFill>
                  <a:srgbClr val="FF0000"/>
                </a:solidFill>
                <a:latin typeface="+mn-lt"/>
              </a:rPr>
              <a:t>Prispevki za socialno </a:t>
            </a:r>
            <a:r>
              <a:rPr lang="sl-SI" sz="2400" b="1" dirty="0" smtClean="0">
                <a:solidFill>
                  <a:srgbClr val="FF0000"/>
                </a:solidFill>
                <a:latin typeface="+mn-lt"/>
              </a:rPr>
              <a:t>varnost v Sloveniji</a:t>
            </a:r>
            <a:endParaRPr lang="en-GB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1258888" y="1557338"/>
            <a:ext cx="3619500" cy="4648200"/>
          </a:xfrm>
          <a:noFill/>
          <a:ln/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sl-SI" sz="1400" b="1" dirty="0"/>
              <a:t>Za pokojninsko in invalidsko zavarovanje (ZPIZ):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l-SI" sz="1400" dirty="0"/>
              <a:t> delojemalci</a:t>
            </a:r>
            <a:r>
              <a:rPr lang="sl-SI" sz="1400" dirty="0" smtClean="0"/>
              <a:t>: 15,50%</a:t>
            </a:r>
            <a:endParaRPr lang="sl-SI" sz="1400" dirty="0"/>
          </a:p>
          <a:p>
            <a:pPr marL="0" indent="0">
              <a:lnSpc>
                <a:spcPct val="80000"/>
              </a:lnSpc>
              <a:buNone/>
            </a:pPr>
            <a:r>
              <a:rPr lang="sl-SI" sz="1400" u="sng" dirty="0"/>
              <a:t> delodajalci:	  8,85%</a:t>
            </a:r>
            <a:endParaRPr lang="sl-SI" sz="1400" dirty="0"/>
          </a:p>
          <a:p>
            <a:pPr marL="0" indent="0">
              <a:lnSpc>
                <a:spcPct val="80000"/>
              </a:lnSpc>
              <a:buNone/>
            </a:pPr>
            <a:r>
              <a:rPr lang="sl-SI" sz="1400" dirty="0"/>
              <a:t>	</a:t>
            </a:r>
            <a:r>
              <a:rPr lang="sl-SI" sz="1400" dirty="0" smtClean="0"/>
              <a:t>24,35</a:t>
            </a:r>
            <a:r>
              <a:rPr lang="sl-SI" sz="1400" dirty="0"/>
              <a:t>%</a:t>
            </a:r>
          </a:p>
          <a:p>
            <a:pPr marL="0" indent="0">
              <a:lnSpc>
                <a:spcPct val="80000"/>
              </a:lnSpc>
              <a:buNone/>
            </a:pPr>
            <a:endParaRPr lang="sl-SI" sz="1400" b="1" dirty="0"/>
          </a:p>
          <a:p>
            <a:pPr marL="0" indent="0">
              <a:lnSpc>
                <a:spcPct val="80000"/>
              </a:lnSpc>
              <a:buNone/>
            </a:pPr>
            <a:r>
              <a:rPr lang="sl-SI" sz="1400" b="1" dirty="0"/>
              <a:t>Za obvezno zdravstveno  zavarovanje (ZZZS):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l-SI" sz="1400" dirty="0"/>
              <a:t> </a:t>
            </a:r>
            <a:r>
              <a:rPr lang="sl-SI" sz="1400" dirty="0" smtClean="0"/>
              <a:t>delojemalci:</a:t>
            </a:r>
            <a:r>
              <a:rPr lang="sl-SI" sz="1400" dirty="0"/>
              <a:t> </a:t>
            </a:r>
            <a:r>
              <a:rPr lang="sl-SI" sz="1400" dirty="0" smtClean="0"/>
              <a:t> 6,36</a:t>
            </a:r>
            <a:r>
              <a:rPr lang="sl-SI" sz="1400" dirty="0"/>
              <a:t>%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l-SI" sz="1400" u="sng" dirty="0"/>
              <a:t> delodajalci:	  7,09%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l-SI" sz="1400" dirty="0"/>
              <a:t>	</a:t>
            </a:r>
            <a:r>
              <a:rPr lang="sl-SI" sz="1400" dirty="0" smtClean="0"/>
              <a:t>13,45</a:t>
            </a:r>
            <a:r>
              <a:rPr lang="sl-SI" sz="1400" dirty="0"/>
              <a:t>%</a:t>
            </a:r>
          </a:p>
          <a:p>
            <a:pPr marL="0" indent="0">
              <a:lnSpc>
                <a:spcPct val="80000"/>
              </a:lnSpc>
              <a:buNone/>
            </a:pPr>
            <a:endParaRPr lang="sl-SI" sz="1400" b="1" dirty="0"/>
          </a:p>
          <a:p>
            <a:pPr marL="0" indent="0">
              <a:lnSpc>
                <a:spcPct val="80000"/>
              </a:lnSpc>
              <a:buNone/>
            </a:pPr>
            <a:r>
              <a:rPr lang="sl-SI" sz="1400" b="1" dirty="0"/>
              <a:t>Za zaposlovanje (RS):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l-SI" sz="1400" dirty="0"/>
              <a:t> delojemalci</a:t>
            </a:r>
            <a:r>
              <a:rPr lang="sl-SI" sz="1400" dirty="0" smtClean="0"/>
              <a:t>:</a:t>
            </a:r>
            <a:r>
              <a:rPr lang="sl-SI" sz="1400" dirty="0"/>
              <a:t> </a:t>
            </a:r>
            <a:r>
              <a:rPr lang="sl-SI" sz="1400" dirty="0" smtClean="0"/>
              <a:t> </a:t>
            </a:r>
            <a:r>
              <a:rPr lang="sl-SI" sz="1400" dirty="0"/>
              <a:t>0,14%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l-SI" sz="1400" u="sng" dirty="0"/>
              <a:t> delodajalci:	  0,06%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l-SI" sz="1400" dirty="0"/>
              <a:t>	 </a:t>
            </a:r>
            <a:r>
              <a:rPr lang="sl-SI" sz="1400" dirty="0" smtClean="0"/>
              <a:t> 0,20</a:t>
            </a:r>
            <a:r>
              <a:rPr lang="sl-SI" sz="1400" dirty="0"/>
              <a:t>%</a:t>
            </a:r>
          </a:p>
          <a:p>
            <a:pPr marL="0" indent="0">
              <a:lnSpc>
                <a:spcPct val="80000"/>
              </a:lnSpc>
              <a:buNone/>
            </a:pPr>
            <a:endParaRPr lang="sl-SI" sz="1400" dirty="0"/>
          </a:p>
          <a:p>
            <a:pPr marL="0" indent="0">
              <a:lnSpc>
                <a:spcPct val="80000"/>
              </a:lnSpc>
              <a:buNone/>
            </a:pPr>
            <a:r>
              <a:rPr lang="sl-SI" sz="1400" b="1" dirty="0"/>
              <a:t>Za starševsko varstvo (RS):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l-SI" sz="1400" dirty="0"/>
              <a:t> </a:t>
            </a:r>
            <a:r>
              <a:rPr lang="sl-SI" sz="1400" dirty="0" smtClean="0"/>
              <a:t>delojemalci:</a:t>
            </a:r>
            <a:r>
              <a:rPr lang="sl-SI" sz="1400" dirty="0"/>
              <a:t> </a:t>
            </a:r>
            <a:r>
              <a:rPr lang="sl-SI" sz="1400" dirty="0" smtClean="0"/>
              <a:t> 0,10</a:t>
            </a:r>
            <a:r>
              <a:rPr lang="sl-SI" sz="1400" dirty="0"/>
              <a:t>%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l-SI" sz="1400" u="sng" dirty="0"/>
              <a:t> delodajalci:	  0,10%</a:t>
            </a:r>
            <a:r>
              <a:rPr lang="sl-SI" sz="1400" dirty="0"/>
              <a:t>			  0,20%</a:t>
            </a:r>
          </a:p>
          <a:p>
            <a:pPr marL="914400" lvl="2" indent="0">
              <a:lnSpc>
                <a:spcPct val="80000"/>
              </a:lnSpc>
            </a:pPr>
            <a:endParaRPr lang="sl-SI" sz="900" dirty="0"/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600200"/>
            <a:ext cx="4419600" cy="4648200"/>
          </a:xfrm>
          <a:noFill/>
          <a:ln/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sl-SI" sz="1400" b="1" dirty="0"/>
              <a:t>Skupaj: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l-SI" sz="1400" dirty="0" smtClean="0"/>
              <a:t>delojemalci</a:t>
            </a:r>
            <a:r>
              <a:rPr lang="sl-SI" sz="1400" dirty="0"/>
              <a:t>: 22,10%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l-SI" sz="1400" u="sng" dirty="0" smtClean="0"/>
              <a:t>delodajalci</a:t>
            </a:r>
            <a:r>
              <a:rPr lang="sl-SI" sz="1400" u="sng" dirty="0"/>
              <a:t>:  16,10%</a:t>
            </a:r>
            <a:endParaRPr lang="sl-SI" sz="1400" dirty="0"/>
          </a:p>
          <a:p>
            <a:pPr marL="0" indent="0">
              <a:lnSpc>
                <a:spcPct val="80000"/>
              </a:lnSpc>
              <a:buNone/>
            </a:pPr>
            <a:r>
              <a:rPr lang="sl-SI" sz="1400" dirty="0"/>
              <a:t>	</a:t>
            </a:r>
            <a:r>
              <a:rPr lang="sl-SI" sz="1400" dirty="0" smtClean="0"/>
              <a:t>38,20</a:t>
            </a:r>
            <a:r>
              <a:rPr lang="sl-SI" sz="1400" dirty="0"/>
              <a:t>%</a:t>
            </a:r>
          </a:p>
          <a:p>
            <a:pPr marL="0" indent="0">
              <a:lnSpc>
                <a:spcPct val="80000"/>
              </a:lnSpc>
            </a:pPr>
            <a:endParaRPr lang="sl-SI" sz="1400" dirty="0"/>
          </a:p>
          <a:p>
            <a:pPr marL="0" indent="0">
              <a:lnSpc>
                <a:spcPct val="80000"/>
              </a:lnSpc>
              <a:buNone/>
            </a:pPr>
            <a:endParaRPr lang="sl-SI" sz="1400" b="1" dirty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</a:pPr>
            <a:endParaRPr lang="sl-SI" sz="1400" b="1" dirty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</a:pPr>
            <a:endParaRPr lang="sl-SI" sz="1400" b="1" dirty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</a:pPr>
            <a:endParaRPr lang="sl-SI" sz="1400" b="1" dirty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</a:pPr>
            <a:endParaRPr lang="sl-SI" sz="1400" b="1" dirty="0">
              <a:solidFill>
                <a:srgbClr val="CC0000"/>
              </a:solidFill>
            </a:endParaRPr>
          </a:p>
          <a:p>
            <a:pPr marL="0" indent="0">
              <a:lnSpc>
                <a:spcPct val="80000"/>
              </a:lnSpc>
            </a:pPr>
            <a:endParaRPr lang="sl-SI" sz="1400" b="1" dirty="0"/>
          </a:p>
          <a:p>
            <a:pPr marL="0" indent="0">
              <a:lnSpc>
                <a:spcPct val="80000"/>
              </a:lnSpc>
            </a:pPr>
            <a:endParaRPr lang="sl-SI" sz="1400" b="1" dirty="0"/>
          </a:p>
          <a:p>
            <a:pPr marL="0" indent="0">
              <a:lnSpc>
                <a:spcPct val="80000"/>
              </a:lnSpc>
              <a:spcAft>
                <a:spcPct val="25000"/>
              </a:spcAft>
            </a:pPr>
            <a:endParaRPr lang="sl-SI" sz="1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>
                <a:solidFill>
                  <a:srgbClr val="FF0000"/>
                </a:solidFill>
                <a:latin typeface="+mn-lt"/>
              </a:rPr>
              <a:t>Prispevki za socialno varnost </a:t>
            </a:r>
            <a:r>
              <a:rPr lang="sl-SI" sz="2400" b="1" dirty="0" smtClean="0">
                <a:solidFill>
                  <a:srgbClr val="FF0000"/>
                </a:solidFill>
                <a:latin typeface="+mn-lt"/>
              </a:rPr>
              <a:t>v Sloveniji</a:t>
            </a:r>
            <a:endParaRPr lang="en-GB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sz="2000" b="1" dirty="0"/>
              <a:t>Stopnje prispevkov:</a:t>
            </a:r>
          </a:p>
          <a:p>
            <a:endParaRPr lang="sl-SI" sz="2000" dirty="0"/>
          </a:p>
          <a:p>
            <a:r>
              <a:rPr lang="sl-SI" sz="2000" dirty="0"/>
              <a:t>1992: 		50,35%</a:t>
            </a:r>
          </a:p>
          <a:p>
            <a:r>
              <a:rPr lang="sl-SI" sz="2000" dirty="0"/>
              <a:t>1993: 		48,04%</a:t>
            </a:r>
          </a:p>
          <a:p>
            <a:r>
              <a:rPr lang="sl-SI" sz="2000" dirty="0"/>
              <a:t>1994:		45,23%</a:t>
            </a:r>
          </a:p>
          <a:p>
            <a:r>
              <a:rPr lang="sl-SI" sz="2000" dirty="0"/>
              <a:t>1995: 		44,70%</a:t>
            </a:r>
          </a:p>
          <a:p>
            <a:r>
              <a:rPr lang="sl-SI" sz="2000" dirty="0"/>
              <a:t>1996: 		44,22%</a:t>
            </a:r>
          </a:p>
          <a:p>
            <a:r>
              <a:rPr lang="sl-SI" sz="2000" dirty="0"/>
              <a:t>1997 -  2001: </a:t>
            </a:r>
            <a:r>
              <a:rPr lang="sl-SI" sz="2000" dirty="0" smtClean="0"/>
              <a:t>	</a:t>
            </a:r>
            <a:r>
              <a:rPr lang="sl-SI" sz="2000" dirty="0"/>
              <a:t>	38,00</a:t>
            </a:r>
            <a:r>
              <a:rPr lang="sl-SI" sz="2000" dirty="0" smtClean="0"/>
              <a:t>% (danes = 800 mio)</a:t>
            </a:r>
            <a:endParaRPr lang="sl-SI" sz="2000" dirty="0"/>
          </a:p>
          <a:p>
            <a:r>
              <a:rPr lang="sl-SI" sz="2000" dirty="0"/>
              <a:t>2002 naprej : 	</a:t>
            </a:r>
            <a:r>
              <a:rPr lang="sl-SI" sz="2000" dirty="0" smtClean="0"/>
              <a:t>	38,20</a:t>
            </a:r>
            <a:r>
              <a:rPr lang="sl-SI" sz="2000" dirty="0"/>
              <a:t>%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88913"/>
            <a:ext cx="8399090" cy="1081087"/>
          </a:xfrm>
        </p:spPr>
        <p:txBody>
          <a:bodyPr>
            <a:normAutofit/>
          </a:bodyPr>
          <a:lstStyle/>
          <a:p>
            <a:r>
              <a:rPr lang="sl-SI" altLang="sl-SI" sz="2400" b="1" dirty="0" smtClean="0">
                <a:solidFill>
                  <a:srgbClr val="FF0000"/>
                </a:solidFill>
                <a:latin typeface="+mn-lt"/>
              </a:rPr>
              <a:t>Najpomembnejši davki in prispevki v Sloveniji</a:t>
            </a:r>
            <a:br>
              <a:rPr lang="sl-SI" altLang="sl-SI" sz="2400" b="1" dirty="0" smtClean="0">
                <a:solidFill>
                  <a:srgbClr val="FF0000"/>
                </a:solidFill>
                <a:latin typeface="+mn-lt"/>
              </a:rPr>
            </a:br>
            <a:r>
              <a:rPr lang="sl-SI" altLang="sl-SI" sz="2400" b="1" dirty="0" smtClean="0">
                <a:solidFill>
                  <a:srgbClr val="FF0000"/>
                </a:solidFill>
                <a:latin typeface="+mn-lt"/>
              </a:rPr>
              <a:t>(milijonov EUR)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79388" y="1412875"/>
            <a:ext cx="8812212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2057400" lvl="4" indent="-228600" algn="l">
              <a:lnSpc>
                <a:spcPct val="80000"/>
              </a:lnSpc>
              <a:defRPr/>
            </a:pPr>
            <a:r>
              <a:rPr lang="sl-SI" sz="1200" kern="0" dirty="0">
                <a:latin typeface="+mn-lt"/>
              </a:rPr>
              <a:t>		</a:t>
            </a:r>
            <a:r>
              <a:rPr lang="sl-SI" sz="1200" b="1" u="sng" kern="0" dirty="0">
                <a:solidFill>
                  <a:srgbClr val="C00000"/>
                </a:solidFill>
                <a:latin typeface="+mn-lt"/>
              </a:rPr>
              <a:t>2008	2009	2010	2011	2012	2013 (</a:t>
            </a:r>
            <a:r>
              <a:rPr lang="sl-SI" sz="1200" b="1" u="sng" kern="0" dirty="0" err="1">
                <a:solidFill>
                  <a:srgbClr val="C00000"/>
                </a:solidFill>
                <a:latin typeface="+mn-lt"/>
              </a:rPr>
              <a:t>predh</a:t>
            </a:r>
            <a:r>
              <a:rPr lang="sl-SI" sz="1200" b="1" u="sng" kern="0" dirty="0">
                <a:solidFill>
                  <a:srgbClr val="C00000"/>
                </a:solidFill>
                <a:latin typeface="+mn-lt"/>
              </a:rPr>
              <a:t>.)</a:t>
            </a: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kern="0" dirty="0">
                <a:latin typeface="+mn-lt"/>
              </a:rPr>
              <a:t>Davki na dohodek in dobiček: 	</a:t>
            </a:r>
            <a:r>
              <a:rPr lang="sl-SI" sz="1200" b="0" kern="0" dirty="0">
                <a:latin typeface="+mn-lt"/>
              </a:rPr>
              <a:t>3.442 	2.805 	2.490 	2.723	2.656	2.137</a:t>
            </a: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b="0" kern="0" dirty="0">
                <a:latin typeface="+mn-lt"/>
              </a:rPr>
              <a:t>	- dohodnina: 		2.158	2.092	2.039	2.054	2.077	1.868</a:t>
            </a: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b="0" kern="0" dirty="0">
                <a:latin typeface="+mn-lt"/>
              </a:rPr>
              <a:t>	- davek od dohodkov pravnih oseb: </a:t>
            </a:r>
            <a:r>
              <a:rPr lang="sl-SI" sz="1200" kern="0" dirty="0"/>
              <a:t>	</a:t>
            </a:r>
            <a:r>
              <a:rPr lang="sl-SI" sz="1200" b="0" kern="0" dirty="0" smtClean="0">
                <a:latin typeface="+mn-lt"/>
              </a:rPr>
              <a:t>1.257</a:t>
            </a:r>
            <a:r>
              <a:rPr lang="sl-SI" sz="1200" b="0" kern="0" dirty="0">
                <a:latin typeface="+mn-lt"/>
              </a:rPr>
              <a:t>	712	448	667	576	265</a:t>
            </a:r>
          </a:p>
          <a:p>
            <a:pPr marL="342900" indent="-342900" algn="l">
              <a:lnSpc>
                <a:spcPct val="80000"/>
              </a:lnSpc>
              <a:defRPr/>
            </a:pPr>
            <a:endParaRPr lang="sl-SI" sz="1200" b="0" kern="0" dirty="0">
              <a:latin typeface="+mn-lt"/>
            </a:endParaRP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b="1" kern="0" dirty="0">
                <a:solidFill>
                  <a:srgbClr val="FF0000"/>
                </a:solidFill>
                <a:latin typeface="+mn-lt"/>
              </a:rPr>
              <a:t>2. Prispevki za socialno varnost: 	5.095 	5.161 	5.234 	5.267	5.244	5.127</a:t>
            </a:r>
          </a:p>
          <a:p>
            <a:pPr marL="762000" lvl="1" indent="-304800" algn="l">
              <a:lnSpc>
                <a:spcPct val="80000"/>
              </a:lnSpc>
              <a:defRPr/>
            </a:pPr>
            <a:r>
              <a:rPr lang="sl-SI" sz="1200" b="0" kern="0" dirty="0">
                <a:latin typeface="+mn-lt"/>
              </a:rPr>
              <a:t>- delojemalci: 		2.731	2.743	2.770	2.774	2.701	2.640</a:t>
            </a:r>
          </a:p>
          <a:p>
            <a:pPr marL="762000" lvl="1" indent="-304800" algn="l">
              <a:lnSpc>
                <a:spcPct val="80000"/>
              </a:lnSpc>
              <a:defRPr/>
            </a:pPr>
            <a:r>
              <a:rPr lang="sl-SI" sz="1200" b="0" kern="0" dirty="0">
                <a:latin typeface="+mn-lt"/>
              </a:rPr>
              <a:t>- delodajalci: 		2.027	2.037	2.058	2.060	2.066	2.012</a:t>
            </a:r>
          </a:p>
          <a:p>
            <a:pPr marL="762000" lvl="1" indent="-304800" algn="l">
              <a:lnSpc>
                <a:spcPct val="80000"/>
              </a:lnSpc>
              <a:defRPr/>
            </a:pPr>
            <a:r>
              <a:rPr lang="sl-SI" sz="1200" b="0" kern="0" dirty="0">
                <a:latin typeface="+mn-lt"/>
              </a:rPr>
              <a:t>- samozaposleni:       	   </a:t>
            </a:r>
            <a:r>
              <a:rPr lang="sl-SI" sz="1200" b="0" kern="0" dirty="0" smtClean="0">
                <a:latin typeface="+mn-lt"/>
              </a:rPr>
              <a:t>	247</a:t>
            </a:r>
            <a:r>
              <a:rPr lang="sl-SI" sz="1200" b="0" kern="0" dirty="0">
                <a:latin typeface="+mn-lt"/>
              </a:rPr>
              <a:t>	268	275	281	310	303</a:t>
            </a:r>
          </a:p>
          <a:p>
            <a:pPr marL="762000" lvl="1" indent="-304800" algn="l">
              <a:lnSpc>
                <a:spcPct val="80000"/>
              </a:lnSpc>
              <a:defRPr/>
            </a:pPr>
            <a:endParaRPr lang="sl-SI" sz="1200" b="0" kern="0" dirty="0">
              <a:latin typeface="+mn-lt"/>
            </a:endParaRP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kern="0" dirty="0">
                <a:latin typeface="+mn-lt"/>
              </a:rPr>
              <a:t>3. Davki na plačilno listo in del. silo:</a:t>
            </a:r>
            <a:r>
              <a:rPr lang="sl-SI" sz="1200" b="0" kern="0" dirty="0">
                <a:latin typeface="+mn-lt"/>
              </a:rPr>
              <a:t>  </a:t>
            </a:r>
            <a:r>
              <a:rPr lang="sl-SI" sz="1200" b="0" kern="0" dirty="0" smtClean="0">
                <a:latin typeface="+mn-lt"/>
              </a:rPr>
              <a:t>	258</a:t>
            </a:r>
            <a:r>
              <a:rPr lang="sl-SI" sz="1200" b="0" kern="0" dirty="0">
                <a:latin typeface="+mn-lt"/>
              </a:rPr>
              <a:t>	28 	28 	29	25	23</a:t>
            </a: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b="0" kern="0" dirty="0">
                <a:latin typeface="+mn-lt"/>
              </a:rPr>
              <a:t>	- davek na izplačane plače: 	229	  1</a:t>
            </a: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b="0" kern="0" dirty="0">
                <a:latin typeface="+mn-lt"/>
              </a:rPr>
              <a:t>	- posebni d. na določene prejemke:   </a:t>
            </a:r>
            <a:r>
              <a:rPr lang="sl-SI" sz="1200" b="0" kern="0" dirty="0" smtClean="0">
                <a:latin typeface="+mn-lt"/>
              </a:rPr>
              <a:t>	28</a:t>
            </a:r>
            <a:r>
              <a:rPr lang="sl-SI" sz="1200" b="0" kern="0" dirty="0">
                <a:latin typeface="+mn-lt"/>
              </a:rPr>
              <a:t>	27	28	29	25	23</a:t>
            </a:r>
          </a:p>
          <a:p>
            <a:pPr marL="342900" indent="-342900" algn="l">
              <a:lnSpc>
                <a:spcPct val="80000"/>
              </a:lnSpc>
              <a:defRPr/>
            </a:pPr>
            <a:endParaRPr lang="sl-SI" sz="1200" b="0" kern="0" dirty="0">
              <a:latin typeface="+mn-lt"/>
            </a:endParaRP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kern="0" dirty="0">
                <a:latin typeface="+mn-lt"/>
              </a:rPr>
              <a:t>4. Davki na premoženje: 		</a:t>
            </a:r>
            <a:r>
              <a:rPr lang="sl-SI" sz="1200" b="0" kern="0" dirty="0">
                <a:latin typeface="+mn-lt"/>
              </a:rPr>
              <a:t>214  	206 	 219	215 	233	253</a:t>
            </a: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b="0" kern="0" dirty="0">
                <a:latin typeface="+mn-lt"/>
              </a:rPr>
              <a:t>	</a:t>
            </a: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kern="0" dirty="0">
                <a:latin typeface="+mn-lt"/>
              </a:rPr>
              <a:t>5. Domači davki na blago in storitve: 	</a:t>
            </a:r>
            <a:r>
              <a:rPr lang="sl-SI" sz="1200" b="0" kern="0" dirty="0">
                <a:latin typeface="+mn-lt"/>
              </a:rPr>
              <a:t>4.805 	4.660 	4.780 	4.856	4.876	5.027</a:t>
            </a: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kern="0" dirty="0">
                <a:latin typeface="+mn-lt"/>
              </a:rPr>
              <a:t>		</a:t>
            </a:r>
            <a:r>
              <a:rPr lang="sl-SI" sz="1200" b="0" kern="0" dirty="0">
                <a:latin typeface="+mn-lt"/>
              </a:rPr>
              <a:t>- DDV		3.144	2.838	2.890	2.992	2.905	3.029</a:t>
            </a: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b="0" kern="0" dirty="0">
                <a:latin typeface="+mn-lt"/>
              </a:rPr>
              <a:t>		- trošarine     		1.213	1.415	1.439	1.462	1.560	1.490</a:t>
            </a:r>
          </a:p>
          <a:p>
            <a:pPr marL="342900" indent="-342900" algn="l">
              <a:lnSpc>
                <a:spcPct val="80000"/>
              </a:lnSpc>
              <a:defRPr/>
            </a:pPr>
            <a:endParaRPr lang="sl-SI" sz="1200" b="0" kern="0" dirty="0">
              <a:latin typeface="+mn-lt"/>
            </a:endParaRP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kern="0" dirty="0">
                <a:latin typeface="+mn-lt"/>
              </a:rPr>
              <a:t>6. Davki na mednarodno trgovino</a:t>
            </a: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kern="0" dirty="0">
                <a:latin typeface="+mn-lt"/>
              </a:rPr>
              <a:t>    in transakcije:</a:t>
            </a:r>
            <a:r>
              <a:rPr lang="sl-SI" sz="1200" b="0" kern="0" dirty="0">
                <a:latin typeface="+mn-lt"/>
              </a:rPr>
              <a:t> 		120	  90	  90	100	82	77</a:t>
            </a:r>
          </a:p>
          <a:p>
            <a:pPr marL="342900" indent="-342900" algn="l">
              <a:lnSpc>
                <a:spcPct val="80000"/>
              </a:lnSpc>
              <a:defRPr/>
            </a:pPr>
            <a:endParaRPr lang="sl-SI" sz="1200" b="0" kern="0" dirty="0">
              <a:latin typeface="+mn-lt"/>
            </a:endParaRP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kern="0" dirty="0">
                <a:latin typeface="+mn-lt"/>
              </a:rPr>
              <a:t>7. Drugi davki:</a:t>
            </a:r>
            <a:r>
              <a:rPr lang="sl-SI" sz="1200" b="0" kern="0" dirty="0">
                <a:latin typeface="+mn-lt"/>
              </a:rPr>
              <a:t> 		    1  	    2 	     4	17	-	1</a:t>
            </a:r>
          </a:p>
          <a:p>
            <a:pPr marL="342900" indent="-342900" algn="l">
              <a:lnSpc>
                <a:spcPct val="80000"/>
              </a:lnSpc>
              <a:defRPr/>
            </a:pPr>
            <a:endParaRPr lang="sl-SI" sz="1200" b="0" kern="0" dirty="0">
              <a:latin typeface="+mn-lt"/>
            </a:endParaRPr>
          </a:p>
          <a:p>
            <a:pPr marL="342900" indent="-342900" algn="l">
              <a:lnSpc>
                <a:spcPct val="80000"/>
              </a:lnSpc>
              <a:defRPr/>
            </a:pPr>
            <a:r>
              <a:rPr lang="sl-SI" sz="1200" b="1" kern="0" dirty="0">
                <a:solidFill>
                  <a:srgbClr val="C00000"/>
                </a:solidFill>
                <a:latin typeface="+mn-lt"/>
              </a:rPr>
              <a:t>Davki skupaj:		</a:t>
            </a:r>
            <a:r>
              <a:rPr lang="sl-SI" sz="1200" b="1" kern="0" dirty="0" smtClean="0">
                <a:solidFill>
                  <a:srgbClr val="C00000"/>
                </a:solidFill>
                <a:latin typeface="+mn-lt"/>
              </a:rPr>
              <a:t>	13.937</a:t>
            </a:r>
            <a:r>
              <a:rPr lang="sl-SI" sz="1200" b="1" kern="0" dirty="0">
                <a:solidFill>
                  <a:srgbClr val="C00000"/>
                </a:solidFill>
                <a:latin typeface="+mn-lt"/>
              </a:rPr>
              <a:t>	12.955	12.848	13.209	13.118	12.647</a:t>
            </a:r>
          </a:p>
          <a:p>
            <a:pPr marL="342900" indent="-342900" algn="l">
              <a:lnSpc>
                <a:spcPct val="80000"/>
              </a:lnSpc>
              <a:defRPr/>
            </a:pPr>
            <a:endParaRPr lang="sl-SI" sz="1200" b="0" kern="0" dirty="0">
              <a:latin typeface="+mn-lt"/>
            </a:endParaRPr>
          </a:p>
          <a:p>
            <a:pPr marL="342900" indent="-342900" algn="l">
              <a:lnSpc>
                <a:spcPct val="80000"/>
              </a:lnSpc>
              <a:defRPr/>
            </a:pPr>
            <a:endParaRPr lang="sl-SI" sz="1200" b="0" kern="0" dirty="0">
              <a:latin typeface="+mn-lt"/>
            </a:endParaRPr>
          </a:p>
          <a:p>
            <a:pPr marL="342900" indent="-342900" algn="l">
              <a:lnSpc>
                <a:spcPct val="80000"/>
              </a:lnSpc>
              <a:defRPr/>
            </a:pPr>
            <a:endParaRPr lang="sl-SI" sz="1200" b="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503237"/>
          </a:xfrm>
        </p:spPr>
        <p:txBody>
          <a:bodyPr>
            <a:normAutofit/>
          </a:bodyPr>
          <a:lstStyle/>
          <a:p>
            <a:pPr eaLnBrk="1" hangingPunct="1"/>
            <a:r>
              <a:rPr sz="2200" b="1" dirty="0" err="1" smtClean="0">
                <a:solidFill>
                  <a:srgbClr val="FF0000"/>
                </a:solidFill>
                <a:latin typeface="+mn-lt"/>
              </a:rPr>
              <a:t>Stopnje</a:t>
            </a:r>
            <a:r>
              <a:rPr sz="22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200" b="1" dirty="0" err="1" smtClean="0">
                <a:solidFill>
                  <a:srgbClr val="FF0000"/>
                </a:solidFill>
                <a:latin typeface="+mn-lt"/>
              </a:rPr>
              <a:t>prispevkov</a:t>
            </a:r>
            <a:r>
              <a:rPr sz="2200" b="1" dirty="0" smtClean="0">
                <a:solidFill>
                  <a:srgbClr val="FF0000"/>
                </a:solidFill>
                <a:latin typeface="+mn-lt"/>
              </a:rPr>
              <a:t> in </a:t>
            </a:r>
            <a:r>
              <a:rPr lang="sl-SI" sz="2200" b="1" dirty="0" smtClean="0">
                <a:solidFill>
                  <a:srgbClr val="FF0000"/>
                </a:solidFill>
                <a:latin typeface="+mn-lt"/>
              </a:rPr>
              <a:t>"</a:t>
            </a:r>
            <a:r>
              <a:rPr sz="2200" b="1" dirty="0" smtClean="0">
                <a:solidFill>
                  <a:srgbClr val="FF0000"/>
                </a:solidFill>
                <a:latin typeface="+mn-lt"/>
              </a:rPr>
              <a:t>payroll</a:t>
            </a:r>
            <a:r>
              <a:rPr lang="sl-SI" sz="2200" b="1" dirty="0" smtClean="0">
                <a:solidFill>
                  <a:srgbClr val="FF0000"/>
                </a:solidFill>
                <a:latin typeface="+mn-lt"/>
              </a:rPr>
              <a:t>"</a:t>
            </a:r>
            <a:r>
              <a:rPr sz="22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200" b="1" dirty="0" err="1" smtClean="0">
                <a:solidFill>
                  <a:srgbClr val="FF0000"/>
                </a:solidFill>
                <a:latin typeface="+mn-lt"/>
              </a:rPr>
              <a:t>davkov</a:t>
            </a:r>
            <a:r>
              <a:rPr sz="22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200" b="1" dirty="0" err="1" smtClean="0">
                <a:solidFill>
                  <a:srgbClr val="FF0000"/>
                </a:solidFill>
                <a:latin typeface="+mn-lt"/>
              </a:rPr>
              <a:t>pri</a:t>
            </a:r>
            <a:r>
              <a:rPr sz="22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200" b="1" dirty="0" err="1" smtClean="0">
                <a:solidFill>
                  <a:srgbClr val="FF0000"/>
                </a:solidFill>
                <a:latin typeface="+mn-lt"/>
              </a:rPr>
              <a:t>povprečni</a:t>
            </a:r>
            <a:r>
              <a:rPr sz="22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200" b="1" dirty="0" err="1" smtClean="0">
                <a:solidFill>
                  <a:srgbClr val="FF0000"/>
                </a:solidFill>
                <a:latin typeface="+mn-lt"/>
              </a:rPr>
              <a:t>bruto</a:t>
            </a:r>
            <a:r>
              <a:rPr sz="22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200" b="1" dirty="0" err="1" smtClean="0">
                <a:solidFill>
                  <a:srgbClr val="FF0000"/>
                </a:solidFill>
                <a:latin typeface="+mn-lt"/>
              </a:rPr>
              <a:t>plači</a:t>
            </a:r>
            <a:r>
              <a:rPr sz="2200" b="1" dirty="0" smtClean="0">
                <a:solidFill>
                  <a:srgbClr val="FF0000"/>
                </a:solidFill>
                <a:latin typeface="+mn-lt"/>
              </a:rPr>
              <a:t> </a:t>
            </a:r>
            <a:endParaRPr sz="16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049384"/>
              </p:ext>
            </p:extLst>
          </p:nvPr>
        </p:nvGraphicFramePr>
        <p:xfrm>
          <a:off x="755576" y="620688"/>
          <a:ext cx="7704681" cy="6021288"/>
        </p:xfrm>
        <a:graphic>
          <a:graphicData uri="http://schemas.openxmlformats.org/drawingml/2006/table">
            <a:tbl>
              <a:tblPr/>
              <a:tblGrid>
                <a:gridCol w="1402105"/>
                <a:gridCol w="1543508"/>
                <a:gridCol w="1544404"/>
                <a:gridCol w="1544404"/>
                <a:gridCol w="1670260"/>
              </a:tblGrid>
              <a:tr h="2150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Prispevki</a:t>
                      </a: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delojemalec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Prispevki</a:t>
                      </a: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delodajalec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Obe</a:t>
                      </a: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stopnji</a:t>
                      </a: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skupaj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Rang - </a:t>
                      </a: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obe</a:t>
                      </a: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stopnji</a:t>
                      </a: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skupaj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Francija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13.7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44.1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57.8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Avstrija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18.1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29.2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47.3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Madžarska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18.5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28.5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47.0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Grčija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16.5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28.6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45.1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Češka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11.0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34.1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45.1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>
                          <a:latin typeface="Calibri"/>
                          <a:ea typeface="Calibri"/>
                          <a:cs typeface="Times New Roman"/>
                        </a:rPr>
                        <a:t>Belgija</a:t>
                      </a:r>
                      <a:endParaRPr lang="sl-SI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14.0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30.1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44.1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Italija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9.5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32.1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41.6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>
                          <a:latin typeface="Calibri"/>
                          <a:ea typeface="Calibri"/>
                          <a:cs typeface="Times New Roman"/>
                        </a:rPr>
                        <a:t>Slovaška</a:t>
                      </a:r>
                      <a:endParaRPr lang="sl-SI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13.4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27.8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41.2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Nemčija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20.7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19.6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40.3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Švedska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7.0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31.6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38.6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Slovenija</a:t>
                      </a:r>
                      <a:endParaRPr lang="sl-SI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22.1 (1)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16.1 (17)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38.2 (11)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Estonija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2.8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34.1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36.9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Španija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6.4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30.0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36.4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Portugalska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11.0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23.7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34.7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Poljska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17.8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16.8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34.6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Turčija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15.0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16.5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31.5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>
                          <a:latin typeface="Calibri"/>
                          <a:ea typeface="Calibri"/>
                          <a:cs typeface="Times New Roman"/>
                        </a:rPr>
                        <a:t>Finska</a:t>
                      </a:r>
                      <a:endParaRPr lang="sl-SI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7.6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22.8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30.4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Japonska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13.7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14.4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28.1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Nizozemska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15.4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10.7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26.1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Luksemburg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12.3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12.3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24.6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Norveška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7.8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13.1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20.9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V. </a:t>
                      </a: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Britanija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9.5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11.0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20.5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Kanada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7.3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11.7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19.0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err="1">
                          <a:latin typeface="Calibri"/>
                          <a:ea typeface="Calibri"/>
                          <a:cs typeface="Times New Roman"/>
                        </a:rPr>
                        <a:t>Koreja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8.1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10.1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18.2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24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ZDA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5.7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9.9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15.6</a:t>
                      </a:r>
                      <a:endParaRPr lang="sl-SI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sl-S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 smtClean="0">
                          <a:latin typeface="Calibri"/>
                          <a:ea typeface="Calibri"/>
                          <a:cs typeface="Times New Roman"/>
                        </a:rPr>
                        <a:t>OECD</a:t>
                      </a:r>
                      <a:r>
                        <a:rPr lang="sl-SI" sz="1200" b="1" dirty="0" smtClean="0">
                          <a:latin typeface="Calibri"/>
                          <a:ea typeface="Calibri"/>
                          <a:cs typeface="Times New Roman"/>
                        </a:rPr>
                        <a:t>-34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9.8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17.2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dirty="0">
                          <a:latin typeface="Calibri"/>
                          <a:ea typeface="Calibri"/>
                          <a:cs typeface="Times New Roman"/>
                        </a:rPr>
                        <a:t>27.0</a:t>
                      </a:r>
                      <a:endParaRPr lang="sl-SI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sl-SI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83" marR="40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1143000" y="0"/>
            <a:ext cx="7858125" cy="928688"/>
          </a:xfrm>
        </p:spPr>
        <p:txBody>
          <a:bodyPr/>
          <a:lstStyle/>
          <a:p>
            <a:pPr eaLnBrk="1" hangingPunct="1"/>
            <a:r>
              <a:rPr sz="2800" smtClean="0"/>
              <a:t>		</a:t>
            </a:r>
          </a:p>
        </p:txBody>
      </p:sp>
      <p:sp>
        <p:nvSpPr>
          <p:cNvPr id="15363" name="Ograda vsebine 2"/>
          <p:cNvSpPr>
            <a:spLocks noGrp="1"/>
          </p:cNvSpPr>
          <p:nvPr>
            <p:ph idx="1"/>
          </p:nvPr>
        </p:nvSpPr>
        <p:spPr>
          <a:xfrm>
            <a:off x="683569" y="981075"/>
            <a:ext cx="8290570" cy="5400675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GB" sz="1800" b="1" dirty="0" smtClean="0">
                <a:solidFill>
                  <a:schemeClr val="tx1"/>
                </a:solidFill>
                <a:effectLst/>
              </a:rPr>
              <a:t>DA: </a:t>
            </a:r>
            <a:r>
              <a:rPr lang="sl-SI" sz="1800" b="1" dirty="0" smtClean="0">
                <a:solidFill>
                  <a:schemeClr val="tx1"/>
                </a:solidFill>
                <a:effectLst/>
              </a:rPr>
              <a:t> 	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Avstrija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 (59.220 EUR),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Nemčija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 (67.200 EUR),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Češka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Čile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Grčija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Italija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sl-SI" sz="1800" b="0" dirty="0" smtClean="0">
                <a:solidFill>
                  <a:schemeClr val="tx1"/>
                </a:solidFill>
                <a:effectLst/>
              </a:rPr>
              <a:t>	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Kanada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Mehika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Nizozemska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Španija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Turčija</a:t>
            </a:r>
            <a:endParaRPr lang="sl-SI" sz="1800" dirty="0" smtClean="0"/>
          </a:p>
          <a:p>
            <a:pPr>
              <a:lnSpc>
                <a:spcPct val="150000"/>
              </a:lnSpc>
              <a:buNone/>
            </a:pPr>
            <a:endParaRPr lang="sl-SI" sz="1800" b="1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  <a:buNone/>
            </a:pPr>
            <a:r>
              <a:rPr lang="en-GB" sz="1800" b="1" dirty="0" smtClean="0">
                <a:solidFill>
                  <a:schemeClr val="tx1"/>
                </a:solidFill>
                <a:effectLst/>
              </a:rPr>
              <a:t>DELNO: </a:t>
            </a:r>
            <a:r>
              <a:rPr lang="sl-SI" sz="1800" b="1" dirty="0" smtClean="0">
                <a:solidFill>
                  <a:schemeClr val="tx1"/>
                </a:solidFill>
                <a:effectLst/>
              </a:rPr>
              <a:t> 	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Francija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Japonska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Koreja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Luksemburg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Poljska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Slovaška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Švedska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Švica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endParaRPr lang="sl-SI" sz="1800" b="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  <a:buNone/>
            </a:pPr>
            <a:r>
              <a:rPr lang="sl-SI" sz="1800" dirty="0" smtClean="0"/>
              <a:t>	         	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V</a:t>
            </a:r>
            <a:r>
              <a:rPr lang="sl-SI" sz="1800" b="0" dirty="0" smtClean="0">
                <a:solidFill>
                  <a:schemeClr val="tx1"/>
                </a:solidFill>
                <a:effectLst/>
              </a:rPr>
              <a:t>.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Britanija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ZDA</a:t>
            </a:r>
            <a:r>
              <a:rPr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sz="1800" b="1" dirty="0" err="1" smtClean="0">
                <a:solidFill>
                  <a:srgbClr val="FF0000"/>
                </a:solidFill>
                <a:effectLst/>
              </a:rPr>
              <a:t>Slovenija</a:t>
            </a:r>
            <a:r>
              <a:rPr sz="1800" b="1" dirty="0" smtClean="0">
                <a:solidFill>
                  <a:srgbClr val="FF0000"/>
                </a:solidFill>
                <a:effectLst/>
              </a:rPr>
              <a:t> (</a:t>
            </a:r>
            <a:r>
              <a:rPr sz="1800" b="1" dirty="0" err="1" smtClean="0">
                <a:solidFill>
                  <a:srgbClr val="FF0000"/>
                </a:solidFill>
                <a:effectLst/>
              </a:rPr>
              <a:t>za</a:t>
            </a:r>
            <a:r>
              <a:rPr sz="1800" b="1" dirty="0" smtClean="0">
                <a:solidFill>
                  <a:srgbClr val="FF0000"/>
                </a:solidFill>
                <a:effectLst/>
              </a:rPr>
              <a:t> SP-je)</a:t>
            </a:r>
          </a:p>
          <a:p>
            <a:pPr>
              <a:lnSpc>
                <a:spcPct val="150000"/>
              </a:lnSpc>
              <a:buNone/>
            </a:pPr>
            <a:endParaRPr sz="1800" b="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  <a:buNone/>
            </a:pPr>
            <a:r>
              <a:rPr lang="en-GB" sz="1800" b="1" dirty="0" smtClean="0">
                <a:solidFill>
                  <a:schemeClr val="tx1"/>
                </a:solidFill>
                <a:effectLst/>
              </a:rPr>
              <a:t>NE:</a:t>
            </a:r>
            <a:r>
              <a:rPr lang="sl-SI" sz="1800" b="1" dirty="0"/>
              <a:t>	</a:t>
            </a:r>
            <a:r>
              <a:rPr lang="sl-SI" sz="1800" b="1" dirty="0" smtClean="0">
                <a:solidFill>
                  <a:schemeClr val="tx1"/>
                </a:solidFill>
                <a:effectLst/>
              </a:rPr>
              <a:t>	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Belgija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Danska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Finska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Irska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Islandija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Madžarska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Norveška</a:t>
            </a:r>
            <a:r>
              <a:rPr lang="en-GB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1800" b="0" dirty="0" err="1" smtClean="0">
                <a:solidFill>
                  <a:schemeClr val="tx1"/>
                </a:solidFill>
                <a:effectLst/>
              </a:rPr>
              <a:t>Portugalska</a:t>
            </a:r>
            <a:endParaRPr sz="1800" b="0" dirty="0" smtClean="0">
              <a:solidFill>
                <a:srgbClr val="FF0000"/>
              </a:solidFill>
              <a:effectLst/>
            </a:endParaRPr>
          </a:p>
          <a:p>
            <a:pPr eaLnBrk="1" hangingPunct="1"/>
            <a:endParaRPr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 bwMode="auto">
          <a:xfrm>
            <a:off x="827584" y="116632"/>
            <a:ext cx="7858125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sl-SI" sz="2400" b="1" kern="0" dirty="0">
                <a:solidFill>
                  <a:srgbClr val="FF0000"/>
                </a:solidFill>
                <a:ea typeface="+mj-ea"/>
                <a:cs typeface="+mj-cs"/>
              </a:rPr>
              <a:t>Zgornja meja za prispevke </a:t>
            </a:r>
            <a:r>
              <a:rPr lang="sl-SI" sz="2400" b="1" kern="0" dirty="0" smtClean="0">
                <a:solidFill>
                  <a:srgbClr val="FF0000"/>
                </a:solidFill>
                <a:ea typeface="+mj-ea"/>
                <a:cs typeface="+mj-cs"/>
              </a:rPr>
              <a:t>(“kapica”) </a:t>
            </a:r>
            <a:r>
              <a:rPr lang="sl-SI" sz="2400" b="1" kern="0" dirty="0">
                <a:solidFill>
                  <a:srgbClr val="FF0000"/>
                </a:solidFill>
                <a:ea typeface="+mj-ea"/>
                <a:cs typeface="+mj-cs"/>
              </a:rPr>
              <a:t>v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slov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848872" cy="1080120"/>
          </a:xfrm>
        </p:spPr>
        <p:txBody>
          <a:bodyPr>
            <a:noAutofit/>
          </a:bodyPr>
          <a:lstStyle/>
          <a:p>
            <a:pPr algn="l"/>
            <a:r>
              <a:rPr lang="sl-SI" sz="2400" b="1" kern="0" dirty="0" smtClean="0">
                <a:solidFill>
                  <a:srgbClr val="FF0000"/>
                </a:solidFill>
                <a:latin typeface="+mn-lt"/>
              </a:rPr>
              <a:t>Porazdelitev dohodka in davkov pri prejemnikih obdavčljivega dohodka v letu 2012, povprečne vrednosti </a:t>
            </a:r>
            <a:br>
              <a:rPr lang="sl-SI" sz="2400" b="1" kern="0" dirty="0" smtClean="0">
                <a:solidFill>
                  <a:srgbClr val="FF0000"/>
                </a:solidFill>
                <a:latin typeface="+mn-lt"/>
              </a:rPr>
            </a:br>
            <a:r>
              <a:rPr lang="sl-SI" sz="2400" b="1" kern="0" dirty="0" smtClean="0">
                <a:solidFill>
                  <a:srgbClr val="FF0000"/>
                </a:solidFill>
                <a:latin typeface="+mn-lt"/>
              </a:rPr>
              <a:t>(v EUR)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3568" y="1412776"/>
          <a:ext cx="6029326" cy="2278380"/>
        </p:xfrm>
        <a:graphic>
          <a:graphicData uri="http://schemas.openxmlformats.org/drawingml/2006/table">
            <a:tbl>
              <a:tblPr/>
              <a:tblGrid>
                <a:gridCol w="989038"/>
                <a:gridCol w="722758"/>
                <a:gridCol w="449505"/>
                <a:gridCol w="722758"/>
                <a:gridCol w="539533"/>
                <a:gridCol w="808348"/>
                <a:gridCol w="449505"/>
                <a:gridCol w="808982"/>
                <a:gridCol w="53889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dirty="0" err="1">
                          <a:latin typeface="Times New Roman"/>
                          <a:ea typeface="Times New Roman"/>
                          <a:cs typeface="Times New Roman"/>
                        </a:rPr>
                        <a:t>Decilna</a:t>
                      </a:r>
                      <a:r>
                        <a:rPr lang="sl-SI" sz="1000" b="1" dirty="0">
                          <a:latin typeface="Times New Roman"/>
                          <a:ea typeface="Times New Roman"/>
                          <a:cs typeface="Times New Roman"/>
                        </a:rPr>
                        <a:t> skupina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dirty="0">
                          <a:latin typeface="Times New Roman"/>
                          <a:ea typeface="Times New Roman"/>
                          <a:cs typeface="Times New Roman"/>
                        </a:rPr>
                        <a:t>Bruto-bruto</a:t>
                      </a: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l-SI" sz="1000" b="1" dirty="0">
                          <a:latin typeface="Times New Roman"/>
                          <a:ea typeface="Times New Roman"/>
                          <a:cs typeface="Times New Roman"/>
                        </a:rPr>
                        <a:t>dohodek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dirty="0">
                          <a:latin typeface="Times New Roman"/>
                          <a:ea typeface="Times New Roman"/>
                          <a:cs typeface="Times New Roman"/>
                        </a:rPr>
                        <a:t>Delež(v %)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dirty="0">
                          <a:latin typeface="Times New Roman"/>
                          <a:ea typeface="Times New Roman"/>
                          <a:cs typeface="Times New Roman"/>
                        </a:rPr>
                        <a:t>Prispevki-celotni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dirty="0">
                          <a:latin typeface="Times New Roman"/>
                          <a:ea typeface="Times New Roman"/>
                          <a:cs typeface="Times New Roman"/>
                        </a:rPr>
                        <a:t>Delež (v %)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dirty="0">
                          <a:latin typeface="Times New Roman"/>
                          <a:ea typeface="Times New Roman"/>
                          <a:cs typeface="Times New Roman"/>
                        </a:rPr>
                        <a:t>Dohodnina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dirty="0">
                          <a:latin typeface="Times New Roman"/>
                          <a:ea typeface="Times New Roman"/>
                          <a:cs typeface="Times New Roman"/>
                        </a:rPr>
                        <a:t>Delež(v %)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Neto dohodek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Delež (v 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2.030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1,4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218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1.801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4.971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3,4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359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1,1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4.590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4,5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6.915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4,7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791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6.105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6,0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8.744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5,9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1.413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4,2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76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7.255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7,1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10.680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7,2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2.134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6,4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292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2,2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8.254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8,1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12.469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8,4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2.593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7,8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562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4,3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9.314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9,2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14.795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10,0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3.303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9,9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869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6,7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10.623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10,4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18.074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12,2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4.350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13,1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1.276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9,8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12.448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12,2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23.670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16,0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6.077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18,2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2.174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16,6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15.420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15,2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45.758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30,9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12.056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36,2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7.751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59,4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25.950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25,5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3568" y="3789040"/>
          <a:ext cx="2162176" cy="2103120"/>
        </p:xfrm>
        <a:graphic>
          <a:graphicData uri="http://schemas.openxmlformats.org/drawingml/2006/table">
            <a:tbl>
              <a:tblPr/>
              <a:tblGrid>
                <a:gridCol w="969580"/>
                <a:gridCol w="742116"/>
                <a:gridCol w="45048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dirty="0" err="1">
                          <a:latin typeface="Times New Roman"/>
                          <a:ea typeface="Times New Roman"/>
                          <a:cs typeface="Times New Roman"/>
                        </a:rPr>
                        <a:t>Decilna</a:t>
                      </a:r>
                      <a:r>
                        <a:rPr lang="sl-SI" sz="1000" b="1" dirty="0">
                          <a:latin typeface="Times New Roman"/>
                          <a:ea typeface="Times New Roman"/>
                          <a:cs typeface="Times New Roman"/>
                        </a:rPr>
                        <a:t> skupina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dirty="0">
                          <a:latin typeface="Times New Roman"/>
                          <a:ea typeface="Times New Roman"/>
                          <a:cs typeface="Times New Roman"/>
                        </a:rPr>
                        <a:t>Prispevki-zdravstvo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dirty="0">
                          <a:latin typeface="Times New Roman"/>
                          <a:ea typeface="Times New Roman"/>
                          <a:cs typeface="Times New Roman"/>
                        </a:rPr>
                        <a:t>Delež(v %)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77 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1,4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126 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3,4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279 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4,7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498 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5,9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751 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7,2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913 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8,4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1.163 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10,0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1.532 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12,2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2.140 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16,0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4.245 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latin typeface="Times New Roman"/>
                          <a:ea typeface="Times New Roman"/>
                          <a:cs typeface="Times New Roman"/>
                        </a:rPr>
                        <a:t>30,9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slov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36904" cy="1080120"/>
          </a:xfrm>
        </p:spPr>
        <p:txBody>
          <a:bodyPr>
            <a:noAutofit/>
          </a:bodyPr>
          <a:lstStyle/>
          <a:p>
            <a:pPr algn="l"/>
            <a:r>
              <a:rPr lang="sl-SI" sz="2400" b="1" kern="0" dirty="0" smtClean="0">
                <a:solidFill>
                  <a:srgbClr val="FF0000"/>
                </a:solidFill>
                <a:latin typeface="+mn-lt"/>
              </a:rPr>
              <a:t>Porazdelitev dohodka in davkov pri posameznikih, ki jim je bila odmerjena dohodnina v letu 2012, povprečne vrednosti</a:t>
            </a:r>
            <a:br>
              <a:rPr lang="sl-SI" sz="2400" b="1" kern="0" dirty="0" smtClean="0">
                <a:solidFill>
                  <a:srgbClr val="FF0000"/>
                </a:solidFill>
                <a:latin typeface="+mn-lt"/>
              </a:rPr>
            </a:br>
            <a:r>
              <a:rPr lang="sl-SI" sz="2400" b="1" kern="0" dirty="0" smtClean="0">
                <a:solidFill>
                  <a:srgbClr val="FF0000"/>
                </a:solidFill>
                <a:latin typeface="+mn-lt"/>
              </a:rPr>
              <a:t>(v EUR)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3568" y="1412776"/>
          <a:ext cx="6029326" cy="2278380"/>
        </p:xfrm>
        <a:graphic>
          <a:graphicData uri="http://schemas.openxmlformats.org/drawingml/2006/table">
            <a:tbl>
              <a:tblPr/>
              <a:tblGrid>
                <a:gridCol w="989038"/>
                <a:gridCol w="722758"/>
                <a:gridCol w="449505"/>
                <a:gridCol w="722758"/>
                <a:gridCol w="539533"/>
                <a:gridCol w="808348"/>
                <a:gridCol w="449505"/>
                <a:gridCol w="808982"/>
                <a:gridCol w="53889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Decilna skupina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Bruto-bruto</a:t>
                      </a: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dohodek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Delež(v 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Prispevki-celotni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Delež (v 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Dohodnina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Delež(v 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Neto dohodek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Delež (v 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7.929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1.613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6.174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10.910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2.743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7.844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12.703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3.258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8.766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14.367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3.727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9.752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16.246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4.284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1.164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10.797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18.470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4.960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1.437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12.074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20.194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5.006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1.610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13.577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23.944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6.186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2.217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15.542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30.073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7.918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3.367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18.788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56.658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26.8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14.943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10.867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47,9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30.849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23,0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3568" y="4005064"/>
          <a:ext cx="2162176" cy="2103120"/>
        </p:xfrm>
        <a:graphic>
          <a:graphicData uri="http://schemas.openxmlformats.org/drawingml/2006/table">
            <a:tbl>
              <a:tblPr/>
              <a:tblGrid>
                <a:gridCol w="969580"/>
                <a:gridCol w="742116"/>
                <a:gridCol w="45048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Decilna skupina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Prispevki-zdravstvo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Delež(v 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1.147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1.312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1.508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1.746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1.763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2.178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2.788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5.261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slov 1"/>
          <p:cNvSpPr>
            <a:spLocks noGrp="1"/>
          </p:cNvSpPr>
          <p:nvPr>
            <p:ph type="title"/>
          </p:nvPr>
        </p:nvSpPr>
        <p:spPr>
          <a:xfrm>
            <a:off x="899592" y="248692"/>
            <a:ext cx="7056784" cy="1080120"/>
          </a:xfrm>
        </p:spPr>
        <p:txBody>
          <a:bodyPr>
            <a:noAutofit/>
          </a:bodyPr>
          <a:lstStyle/>
          <a:p>
            <a:r>
              <a:rPr lang="sl-SI" sz="2400" b="1" kern="0" dirty="0" smtClean="0">
                <a:solidFill>
                  <a:srgbClr val="FF0000"/>
                </a:solidFill>
                <a:latin typeface="+mn-lt"/>
              </a:rPr>
              <a:t>Število in struktura prebivalstva Slovenije leta 2012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155700" y="1268760"/>
            <a:ext cx="6908730" cy="4531558"/>
            <a:chOff x="0" y="0"/>
            <a:chExt cx="726" cy="497"/>
          </a:xfrm>
          <a:solidFill>
            <a:schemeClr val="bg1"/>
          </a:solidFill>
        </p:grpSpPr>
        <p:graphicFrame>
          <p:nvGraphicFramePr>
            <p:cNvPr id="8" name="Chart 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96879751"/>
                </p:ext>
              </p:extLst>
            </p:nvPr>
          </p:nvGraphicFramePr>
          <p:xfrm>
            <a:off x="344" y="1"/>
            <a:ext cx="382" cy="49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9" name="Chart 8"/>
            <p:cNvGraphicFramePr>
              <a:graphicFrameLocks noChangeAspect="1"/>
            </p:cNvGraphicFramePr>
            <p:nvPr/>
          </p:nvGraphicFramePr>
          <p:xfrm>
            <a:off x="0" y="0"/>
            <a:ext cx="380" cy="49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" name="Text Box 28"/>
            <p:cNvSpPr txBox="1">
              <a:spLocks noChangeArrowheads="1"/>
            </p:cNvSpPr>
            <p:nvPr/>
          </p:nvSpPr>
          <p:spPr bwMode="auto">
            <a:xfrm>
              <a:off x="282" y="460"/>
              <a:ext cx="214" cy="22"/>
            </a:xfrm>
            <a:prstGeom prst="rect">
              <a:avLst/>
            </a:prstGeom>
            <a:grpFill/>
            <a:ln w="12700">
              <a:noFill/>
            </a:ln>
            <a:ex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sl-SI" sz="1100" b="1" i="0" u="none" strike="noStrike" baseline="0">
                  <a:solidFill>
                    <a:srgbClr val="000000"/>
                  </a:solidFill>
                  <a:latin typeface="Arial"/>
                  <a:cs typeface="Arial"/>
                </a:rPr>
                <a:t>Prebivalstvo (v tisočih)</a:t>
              </a:r>
            </a:p>
          </p:txBody>
        </p:sp>
        <p:sp>
          <p:nvSpPr>
            <p:cNvPr id="11" name="Text Box 29"/>
            <p:cNvSpPr txBox="1">
              <a:spLocks noChangeArrowheads="1"/>
            </p:cNvSpPr>
            <p:nvPr/>
          </p:nvSpPr>
          <p:spPr bwMode="auto">
            <a:xfrm>
              <a:off x="329" y="4"/>
              <a:ext cx="63" cy="19"/>
            </a:xfrm>
            <a:prstGeom prst="rect">
              <a:avLst/>
            </a:prstGeom>
            <a:grpFill/>
            <a:ln w="12700">
              <a:solidFill>
                <a:schemeClr val="tx1"/>
              </a:solidFill>
            </a:ln>
            <a:extLst/>
          </p:spPr>
          <p:txBody>
            <a:bodyPr wrap="square" lIns="18288" tIns="2286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sl-SI" sz="1100" b="1" i="0" u="none" strike="noStrike" baseline="0">
                  <a:solidFill>
                    <a:srgbClr val="000000"/>
                  </a:solidFill>
                  <a:latin typeface="Arial"/>
                  <a:cs typeface="Arial"/>
                </a:rPr>
                <a:t>Starost</a:t>
              </a:r>
            </a:p>
          </p:txBody>
        </p:sp>
        <p:sp>
          <p:nvSpPr>
            <p:cNvPr id="12" name="Text Box 31"/>
            <p:cNvSpPr txBox="1">
              <a:spLocks noChangeArrowheads="1"/>
            </p:cNvSpPr>
            <p:nvPr/>
          </p:nvSpPr>
          <p:spPr bwMode="auto">
            <a:xfrm>
              <a:off x="87" y="59"/>
              <a:ext cx="57" cy="2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36576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sl-SI" sz="1200" b="0" i="0" u="none" strike="noStrike" baseline="0">
                  <a:solidFill>
                    <a:srgbClr val="000000"/>
                  </a:solidFill>
                  <a:latin typeface="Arial"/>
                  <a:cs typeface="Arial"/>
                </a:rPr>
                <a:t> Moški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504" y="60593"/>
            <a:ext cx="88569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b="1" dirty="0" smtClean="0">
                <a:solidFill>
                  <a:srgbClr val="FF0000"/>
                </a:solidFill>
              </a:rPr>
              <a:t>Projekcije števila in strukture prebivalstva Slovenije</a:t>
            </a:r>
            <a:endParaRPr lang="sl-SI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534762530"/>
              </p:ext>
            </p:extLst>
          </p:nvPr>
        </p:nvGraphicFramePr>
        <p:xfrm>
          <a:off x="2283332" y="3645024"/>
          <a:ext cx="4505325" cy="309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528290083"/>
              </p:ext>
            </p:extLst>
          </p:nvPr>
        </p:nvGraphicFramePr>
        <p:xfrm>
          <a:off x="2283332" y="522258"/>
          <a:ext cx="4505325" cy="309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2400" b="1" dirty="0"/>
              <a:t/>
            </a:r>
            <a:br>
              <a:rPr lang="sl-SI" sz="2400" b="1" dirty="0"/>
            </a:br>
            <a:r>
              <a:rPr lang="sl-SI" sz="2400" b="1" dirty="0"/>
              <a:t/>
            </a:r>
            <a:br>
              <a:rPr lang="sl-SI" sz="2400" b="1" dirty="0"/>
            </a:br>
            <a:r>
              <a:rPr lang="sl-SI" sz="2400" b="1" dirty="0"/>
              <a:t/>
            </a:r>
            <a:br>
              <a:rPr lang="sl-SI" sz="2400" b="1" dirty="0"/>
            </a:br>
            <a:endParaRPr lang="sl-SI" sz="24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112568"/>
          </a:xfrm>
        </p:spPr>
        <p:txBody>
          <a:bodyPr>
            <a:noAutofit/>
          </a:bodyPr>
          <a:lstStyle/>
          <a:p>
            <a:r>
              <a:rPr lang="sl-SI" sz="2000" dirty="0" smtClean="0"/>
              <a:t>Ocena dolgoročne javno finančne vzdržnosti zdravstvenega sistema.</a:t>
            </a:r>
          </a:p>
          <a:p>
            <a:r>
              <a:rPr lang="sl-SI" sz="2000" dirty="0" smtClean="0"/>
              <a:t>Ne iščemo finančnih rezerv v dobičkih udeležencev kot tudi ne v organiziranosti zdravstvenega sistema. </a:t>
            </a:r>
          </a:p>
          <a:p>
            <a:r>
              <a:rPr lang="sl-SI" sz="2000" dirty="0" smtClean="0"/>
              <a:t>Ocena posledic, če se spremenijo obstoječi in/ali uvedejo novi viri financiranja:</a:t>
            </a:r>
          </a:p>
          <a:p>
            <a:pPr lvl="1">
              <a:buFont typeface="Courier New" pitchFamily="49" charset="0"/>
              <a:buChar char="o"/>
            </a:pPr>
            <a:r>
              <a:rPr lang="sl-SI" sz="2000" dirty="0" smtClean="0"/>
              <a:t>Na ravni zdravstvenega sistema in državnega proračuna</a:t>
            </a:r>
          </a:p>
          <a:p>
            <a:pPr lvl="1">
              <a:buFont typeface="Courier New" pitchFamily="49" charset="0"/>
              <a:buChar char="o"/>
            </a:pPr>
            <a:r>
              <a:rPr lang="sl-SI" sz="2000" dirty="0" smtClean="0"/>
              <a:t>Na ravni posameznikov (zaposlenih, upokojencev).</a:t>
            </a:r>
          </a:p>
          <a:p>
            <a:pPr>
              <a:buNone/>
            </a:pPr>
            <a:r>
              <a:rPr lang="sl-SI" sz="2000" dirty="0" smtClean="0"/>
              <a:t> </a:t>
            </a:r>
          </a:p>
          <a:p>
            <a:r>
              <a:rPr lang="sl-SI" sz="2000" dirty="0" smtClean="0"/>
              <a:t>Izhodišče:</a:t>
            </a:r>
          </a:p>
          <a:p>
            <a:pPr lvl="1">
              <a:buFont typeface="Courier New" pitchFamily="49" charset="0"/>
              <a:buChar char="o"/>
            </a:pPr>
            <a:r>
              <a:rPr lang="sl-SI" sz="2000" dirty="0" smtClean="0"/>
              <a:t>Obstoječi obseg zdravstvenih izdatkov.</a:t>
            </a:r>
          </a:p>
          <a:p>
            <a:pPr lvl="1">
              <a:buFont typeface="Courier New" pitchFamily="49" charset="0"/>
              <a:buChar char="o"/>
            </a:pPr>
            <a:r>
              <a:rPr lang="sl-SI" sz="2000" dirty="0" smtClean="0"/>
              <a:t>Obstoječi viri financiranja: davki in prispevki za socialno varnost, neposredna plačila uporabnikov zdravstvenih storitev ter premije za dopolnilno zdravstveno zavarovanje.</a:t>
            </a:r>
          </a:p>
          <a:p>
            <a:r>
              <a:rPr lang="sl-SI" sz="2000" dirty="0" smtClean="0"/>
              <a:t>Začetek – pred aktualnimi pretresi v zdravstvu</a:t>
            </a:r>
            <a:r>
              <a:rPr lang="sl-SI" sz="2400" dirty="0" smtClean="0"/>
              <a:t>.</a:t>
            </a:r>
            <a:endParaRPr lang="sl-SI" sz="2400" dirty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547664" y="692696"/>
            <a:ext cx="59046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sl-SI" sz="2800" b="1" dirty="0" smtClean="0">
                <a:solidFill>
                  <a:srgbClr val="FF0000"/>
                </a:solidFill>
              </a:rPr>
              <a:t>Vsebina</a:t>
            </a:r>
            <a:endParaRPr lang="en-GB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1403648" y="152400"/>
            <a:ext cx="5904656" cy="828328"/>
          </a:xfrm>
        </p:spPr>
        <p:txBody>
          <a:bodyPr>
            <a:norm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  <a:latin typeface="+mn-lt"/>
              </a:rPr>
              <a:t>Pokojninske projekcije</a:t>
            </a:r>
            <a:endParaRPr lang="sl-SI" sz="2400" dirty="0" smtClean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2267744" y="3933056"/>
          <a:ext cx="4254537" cy="2515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2483768" y="1052736"/>
          <a:ext cx="4254315" cy="2572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6632"/>
            <a:ext cx="8469098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996952"/>
            <a:ext cx="846043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733256"/>
            <a:ext cx="846043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1403648" y="3645024"/>
            <a:ext cx="6768752" cy="432048"/>
          </a:xfrm>
        </p:spPr>
        <p:txBody>
          <a:bodyPr>
            <a:normAutofit/>
          </a:bodyPr>
          <a:lstStyle/>
          <a:p>
            <a:r>
              <a:rPr lang="sl-SI" sz="2000" b="1" dirty="0" smtClean="0">
                <a:solidFill>
                  <a:srgbClr val="FF0000"/>
                </a:solidFill>
              </a:rPr>
              <a:t>Kumulativni delež izdatkov glede na starost in spol (v %)</a:t>
            </a:r>
            <a:endParaRPr lang="sl-SI" sz="2000" b="1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1556048" y="413048"/>
            <a:ext cx="67687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Povprečna višina izdatkov glede na starost in spol (v EUR)</a:t>
            </a:r>
            <a:endParaRPr kumimoji="0" lang="sl-SI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475656" y="908720"/>
          <a:ext cx="4866782" cy="28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1907704" y="3990561"/>
          <a:ext cx="4733257" cy="2867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1331640" y="3501008"/>
            <a:ext cx="6768752" cy="432048"/>
          </a:xfrm>
        </p:spPr>
        <p:txBody>
          <a:bodyPr>
            <a:normAutofit/>
          </a:bodyPr>
          <a:lstStyle/>
          <a:p>
            <a:r>
              <a:rPr lang="sl-SI" sz="2000" b="1" dirty="0" smtClean="0">
                <a:solidFill>
                  <a:srgbClr val="FF0000"/>
                </a:solidFill>
              </a:rPr>
              <a:t>Deleži razredov izdatkov glede na starost; ženske (v %)</a:t>
            </a: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1115616" y="116632"/>
            <a:ext cx="712879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sl-SI" sz="20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Deleži razredov izdatkov glede na starost; moški (v %)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1907704" y="476672"/>
          <a:ext cx="4826000" cy="2867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907704" y="3861048"/>
          <a:ext cx="4859131" cy="2867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1"/>
          <p:cNvSpPr txBox="1">
            <a:spLocks/>
          </p:cNvSpPr>
          <p:nvPr/>
        </p:nvSpPr>
        <p:spPr>
          <a:xfrm>
            <a:off x="611560" y="116632"/>
            <a:ext cx="820891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z="20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Kumulativni delež zavarovancev in izdatkov v šestem razredu; moški (v %)</a:t>
            </a:r>
          </a:p>
        </p:txBody>
      </p:sp>
      <p:sp>
        <p:nvSpPr>
          <p:cNvPr id="10" name="Naslov 1"/>
          <p:cNvSpPr txBox="1">
            <a:spLocks/>
          </p:cNvSpPr>
          <p:nvPr/>
        </p:nvSpPr>
        <p:spPr>
          <a:xfrm>
            <a:off x="539552" y="3645024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z="20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Kumulativni delež zavarovancev in izdatkov v šestem razredu; ženske (v %)</a:t>
            </a:r>
          </a:p>
        </p:txBody>
      </p:sp>
      <p:graphicFrame>
        <p:nvGraphicFramePr>
          <p:cNvPr id="11" name="Grafikon 7"/>
          <p:cNvGraphicFramePr/>
          <p:nvPr/>
        </p:nvGraphicFramePr>
        <p:xfrm>
          <a:off x="899592" y="620688"/>
          <a:ext cx="4570222" cy="2745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afikon 8"/>
          <p:cNvGraphicFramePr/>
          <p:nvPr/>
        </p:nvGraphicFramePr>
        <p:xfrm>
          <a:off x="899592" y="4005064"/>
          <a:ext cx="4570222" cy="2745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2400" b="1" dirty="0"/>
              <a:t/>
            </a:r>
            <a:br>
              <a:rPr lang="sl-SI" sz="2400" b="1" dirty="0"/>
            </a:br>
            <a:r>
              <a:rPr lang="sl-SI" sz="2400" b="1" dirty="0"/>
              <a:t/>
            </a:r>
            <a:br>
              <a:rPr lang="sl-SI" sz="2400" b="1" dirty="0"/>
            </a:br>
            <a:r>
              <a:rPr lang="sl-SI" sz="2400" b="1" dirty="0"/>
              <a:t/>
            </a:r>
            <a:br>
              <a:rPr lang="sl-SI" sz="2400" b="1" dirty="0"/>
            </a:br>
            <a:endParaRPr lang="sl-SI" sz="24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24744"/>
            <a:ext cx="8640960" cy="528945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l-SI" sz="2000" b="1" dirty="0" smtClean="0">
                <a:solidFill>
                  <a:srgbClr val="FF0000"/>
                </a:solidFill>
              </a:rPr>
              <a:t>Glede na starost</a:t>
            </a:r>
          </a:p>
          <a:p>
            <a:r>
              <a:rPr lang="sl-SI" sz="2000" dirty="0" smtClean="0"/>
              <a:t>Za moške nad 64 let (16% vseh moških nad 15 let) se porabi 50% vseh izdatkov</a:t>
            </a:r>
          </a:p>
          <a:p>
            <a:r>
              <a:rPr lang="sl-SI" sz="2000" dirty="0" smtClean="0"/>
              <a:t>Za ženske nad 67 let (20% vseh žensk nad 15 let) se porabi 50% vseh izdatkov</a:t>
            </a:r>
          </a:p>
          <a:p>
            <a:pPr>
              <a:buNone/>
            </a:pPr>
            <a:endParaRPr lang="sl-SI" sz="2000" dirty="0" smtClean="0"/>
          </a:p>
          <a:p>
            <a:pPr>
              <a:buNone/>
            </a:pPr>
            <a:r>
              <a:rPr lang="sl-SI" sz="2000" b="1" dirty="0" smtClean="0">
                <a:solidFill>
                  <a:srgbClr val="FF0000"/>
                </a:solidFill>
              </a:rPr>
              <a:t>Glede na razrede izdatkov</a:t>
            </a:r>
          </a:p>
          <a:p>
            <a:r>
              <a:rPr lang="sl-SI" sz="2000" dirty="0" smtClean="0"/>
              <a:t>Prvih pet razredov izdatkov (0 – 500 EUR):</a:t>
            </a:r>
          </a:p>
          <a:p>
            <a:pPr lvl="1"/>
            <a:r>
              <a:rPr lang="sl-SI" sz="1800" dirty="0" smtClean="0"/>
              <a:t>78% vseh moških nad 15 let / 11% vseh izdatkov</a:t>
            </a:r>
          </a:p>
          <a:p>
            <a:pPr lvl="1"/>
            <a:r>
              <a:rPr lang="sl-SI" sz="1800" dirty="0" smtClean="0"/>
              <a:t>70% vseh žensk nad 15 let  / 12% vseh izdatkov</a:t>
            </a:r>
          </a:p>
          <a:p>
            <a:pPr>
              <a:buNone/>
            </a:pPr>
            <a:endParaRPr lang="sl-SI" sz="2000" dirty="0" smtClean="0"/>
          </a:p>
          <a:p>
            <a:r>
              <a:rPr lang="sl-SI" sz="2000" dirty="0" smtClean="0"/>
              <a:t>Zadnji, šesti (500+ EUR): </a:t>
            </a:r>
          </a:p>
          <a:p>
            <a:pPr lvl="1"/>
            <a:r>
              <a:rPr lang="sl-SI" sz="1800" dirty="0" smtClean="0"/>
              <a:t>22% vseh moških nad 15 let / 89% vseh izdatkov</a:t>
            </a:r>
          </a:p>
          <a:p>
            <a:pPr lvl="1"/>
            <a:r>
              <a:rPr lang="sl-SI" sz="1800" dirty="0" smtClean="0"/>
              <a:t>30% vseh žensk nad 15 let / 88% vseh izdatkov</a:t>
            </a:r>
          </a:p>
          <a:p>
            <a:endParaRPr lang="sl-SI" sz="2000" dirty="0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547664" y="332656"/>
            <a:ext cx="59046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sl-SI" sz="2800" b="1" dirty="0" smtClean="0">
                <a:solidFill>
                  <a:srgbClr val="FF0000"/>
                </a:solidFill>
              </a:rPr>
              <a:t>Izdatki</a:t>
            </a:r>
            <a:endParaRPr lang="en-GB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</a:rPr>
              <a:t>Povprečno števila prvih obiskov glede na starost in spol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1115616" y="1268760"/>
          <a:ext cx="5976664" cy="3576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1835696" y="5085184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Skupaj:   moški 2,3       ženske 3,4 </a:t>
            </a:r>
            <a:endParaRPr lang="sl-SI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</a:rPr>
              <a:t>Povprečno števila izdanih receptov glede na starost in spol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827584" y="1268760"/>
          <a:ext cx="603041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403648" y="5517232"/>
            <a:ext cx="5112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Skupaj:     moški 5,9     ženske 8,3 </a:t>
            </a:r>
            <a:endParaRPr lang="sl-SI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1"/>
          <p:cNvSpPr txBox="1">
            <a:spLocks/>
          </p:cNvSpPr>
          <p:nvPr/>
        </p:nvSpPr>
        <p:spPr>
          <a:xfrm>
            <a:off x="323528" y="116632"/>
            <a:ext cx="849694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z="20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Deleži prvih obiskov, izdanih receptov in izdatkov glede na starost; moški (v %)</a:t>
            </a:r>
          </a:p>
        </p:txBody>
      </p:sp>
      <p:sp>
        <p:nvSpPr>
          <p:cNvPr id="10" name="Naslov 1"/>
          <p:cNvSpPr txBox="1">
            <a:spLocks/>
          </p:cNvSpPr>
          <p:nvPr/>
        </p:nvSpPr>
        <p:spPr>
          <a:xfrm>
            <a:off x="251520" y="3573016"/>
            <a:ext cx="864096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z="2000" b="1" dirty="0" smtClean="0">
                <a:solidFill>
                  <a:srgbClr val="FF0000"/>
                </a:solidFill>
              </a:rPr>
              <a:t>Deleži prvih obiskov, izdanih receptov in izdatkov glede na starost; ženske (v %)</a:t>
            </a:r>
          </a:p>
        </p:txBody>
      </p:sp>
      <p:graphicFrame>
        <p:nvGraphicFramePr>
          <p:cNvPr id="6" name="Grafikon 1"/>
          <p:cNvGraphicFramePr/>
          <p:nvPr/>
        </p:nvGraphicFramePr>
        <p:xfrm>
          <a:off x="467544" y="692696"/>
          <a:ext cx="4570222" cy="2745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kon 16"/>
          <p:cNvGraphicFramePr/>
          <p:nvPr/>
        </p:nvGraphicFramePr>
        <p:xfrm>
          <a:off x="395536" y="4005064"/>
          <a:ext cx="4570222" cy="2745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16632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b="1" dirty="0" smtClean="0">
                <a:solidFill>
                  <a:srgbClr val="FF0000"/>
                </a:solidFill>
              </a:rPr>
              <a:t>Izdatki in viri sredstev zdravstvenega sistema v obdobju 2012-2060 </a:t>
            </a:r>
          </a:p>
          <a:p>
            <a:r>
              <a:rPr lang="sl-SI" sz="2000" b="1" dirty="0" smtClean="0">
                <a:solidFill>
                  <a:srgbClr val="FF0000"/>
                </a:solidFill>
              </a:rPr>
              <a:t>(v % BDP)</a:t>
            </a:r>
            <a:endParaRPr lang="sl-SI" sz="2000" b="1" dirty="0">
              <a:solidFill>
                <a:srgbClr val="FF0000"/>
              </a:solidFill>
            </a:endParaRPr>
          </a:p>
        </p:txBody>
      </p:sp>
      <p:sp>
        <p:nvSpPr>
          <p:cNvPr id="12468" name="Rectangle 120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pSp>
        <p:nvGrpSpPr>
          <p:cNvPr id="11265" name="Group 1"/>
          <p:cNvGrpSpPr>
            <a:grpSpLocks noChangeAspect="1"/>
          </p:cNvGrpSpPr>
          <p:nvPr/>
        </p:nvGrpSpPr>
        <p:grpSpPr bwMode="auto">
          <a:xfrm>
            <a:off x="179512" y="908720"/>
            <a:ext cx="8784976" cy="5195888"/>
            <a:chOff x="-15" y="-14"/>
            <a:chExt cx="12879" cy="8182"/>
          </a:xfrm>
        </p:grpSpPr>
        <p:sp>
          <p:nvSpPr>
            <p:cNvPr id="12467" name="AutoShape 1203"/>
            <p:cNvSpPr>
              <a:spLocks noChangeAspect="1" noChangeArrowheads="1" noTextEdit="1"/>
            </p:cNvSpPr>
            <p:nvPr/>
          </p:nvSpPr>
          <p:spPr bwMode="auto">
            <a:xfrm>
              <a:off x="-15" y="-14"/>
              <a:ext cx="12879" cy="818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grpSp>
          <p:nvGrpSpPr>
            <p:cNvPr id="12266" name="Group 1002"/>
            <p:cNvGrpSpPr>
              <a:grpSpLocks/>
            </p:cNvGrpSpPr>
            <p:nvPr/>
          </p:nvGrpSpPr>
          <p:grpSpPr bwMode="auto">
            <a:xfrm>
              <a:off x="45" y="538"/>
              <a:ext cx="12714" cy="4640"/>
              <a:chOff x="45" y="538"/>
              <a:chExt cx="12714" cy="4640"/>
            </a:xfrm>
          </p:grpSpPr>
          <p:sp>
            <p:nvSpPr>
              <p:cNvPr id="12466" name="Rectangle 1202"/>
              <p:cNvSpPr>
                <a:spLocks noChangeArrowheads="1"/>
              </p:cNvSpPr>
              <p:nvPr/>
            </p:nvSpPr>
            <p:spPr bwMode="auto">
              <a:xfrm>
                <a:off x="45" y="538"/>
                <a:ext cx="228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ZZZS-obvezno zdr. zavarovanje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65" name="Rectangle 1201"/>
              <p:cNvSpPr>
                <a:spLocks noChangeArrowheads="1"/>
              </p:cNvSpPr>
              <p:nvPr/>
            </p:nvSpPr>
            <p:spPr bwMode="auto">
              <a:xfrm>
                <a:off x="4543" y="538"/>
                <a:ext cx="63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1.893,86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64" name="Rectangle 1200"/>
              <p:cNvSpPr>
                <a:spLocks noChangeArrowheads="1"/>
              </p:cNvSpPr>
              <p:nvPr/>
            </p:nvSpPr>
            <p:spPr bwMode="auto">
              <a:xfrm>
                <a:off x="5547" y="53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5,36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63" name="Rectangle 1199"/>
              <p:cNvSpPr>
                <a:spLocks noChangeArrowheads="1"/>
              </p:cNvSpPr>
              <p:nvPr/>
            </p:nvSpPr>
            <p:spPr bwMode="auto">
              <a:xfrm>
                <a:off x="6237" y="53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5,47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62" name="Rectangle 1198"/>
              <p:cNvSpPr>
                <a:spLocks noChangeArrowheads="1"/>
              </p:cNvSpPr>
              <p:nvPr/>
            </p:nvSpPr>
            <p:spPr bwMode="auto">
              <a:xfrm>
                <a:off x="6927" y="53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5,55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61" name="Rectangle 1197"/>
              <p:cNvSpPr>
                <a:spLocks noChangeArrowheads="1"/>
              </p:cNvSpPr>
              <p:nvPr/>
            </p:nvSpPr>
            <p:spPr bwMode="auto">
              <a:xfrm>
                <a:off x="7616" y="53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5,73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60" name="Rectangle 1196"/>
              <p:cNvSpPr>
                <a:spLocks noChangeArrowheads="1"/>
              </p:cNvSpPr>
              <p:nvPr/>
            </p:nvSpPr>
            <p:spPr bwMode="auto">
              <a:xfrm>
                <a:off x="8306" y="53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5,90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59" name="Rectangle 1195"/>
              <p:cNvSpPr>
                <a:spLocks noChangeArrowheads="1"/>
              </p:cNvSpPr>
              <p:nvPr/>
            </p:nvSpPr>
            <p:spPr bwMode="auto">
              <a:xfrm>
                <a:off x="8996" y="53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5,99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58" name="Rectangle 1194"/>
              <p:cNvSpPr>
                <a:spLocks noChangeArrowheads="1"/>
              </p:cNvSpPr>
              <p:nvPr/>
            </p:nvSpPr>
            <p:spPr bwMode="auto">
              <a:xfrm>
                <a:off x="9685" y="53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6,08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57" name="Rectangle 1193"/>
              <p:cNvSpPr>
                <a:spLocks noChangeArrowheads="1"/>
              </p:cNvSpPr>
              <p:nvPr/>
            </p:nvSpPr>
            <p:spPr bwMode="auto">
              <a:xfrm>
                <a:off x="10375" y="53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6,16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56" name="Rectangle 1192"/>
              <p:cNvSpPr>
                <a:spLocks noChangeArrowheads="1"/>
              </p:cNvSpPr>
              <p:nvPr/>
            </p:nvSpPr>
            <p:spPr bwMode="auto">
              <a:xfrm>
                <a:off x="11065" y="53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6,25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55" name="Rectangle 1191"/>
              <p:cNvSpPr>
                <a:spLocks noChangeArrowheads="1"/>
              </p:cNvSpPr>
              <p:nvPr/>
            </p:nvSpPr>
            <p:spPr bwMode="auto">
              <a:xfrm>
                <a:off x="11754" y="53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6,25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54" name="Rectangle 1190"/>
              <p:cNvSpPr>
                <a:spLocks noChangeArrowheads="1"/>
              </p:cNvSpPr>
              <p:nvPr/>
            </p:nvSpPr>
            <p:spPr bwMode="auto">
              <a:xfrm>
                <a:off x="12444" y="53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6,25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53" name="Rectangle 1189"/>
              <p:cNvSpPr>
                <a:spLocks noChangeArrowheads="1"/>
              </p:cNvSpPr>
              <p:nvPr/>
            </p:nvSpPr>
            <p:spPr bwMode="auto">
              <a:xfrm>
                <a:off x="45" y="814"/>
                <a:ext cx="180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ZZZS-dolgotrajna oskrba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52" name="Rectangle 1188"/>
              <p:cNvSpPr>
                <a:spLocks noChangeArrowheads="1"/>
              </p:cNvSpPr>
              <p:nvPr/>
            </p:nvSpPr>
            <p:spPr bwMode="auto">
              <a:xfrm>
                <a:off x="4678" y="814"/>
                <a:ext cx="49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176,78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51" name="Rectangle 1187"/>
              <p:cNvSpPr>
                <a:spLocks noChangeArrowheads="1"/>
              </p:cNvSpPr>
              <p:nvPr/>
            </p:nvSpPr>
            <p:spPr bwMode="auto">
              <a:xfrm>
                <a:off x="5547" y="81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0,50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50" name="Rectangle 1186"/>
              <p:cNvSpPr>
                <a:spLocks noChangeArrowheads="1"/>
              </p:cNvSpPr>
              <p:nvPr/>
            </p:nvSpPr>
            <p:spPr bwMode="auto">
              <a:xfrm>
                <a:off x="6237" y="81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0,54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49" name="Rectangle 1185"/>
              <p:cNvSpPr>
                <a:spLocks noChangeArrowheads="1"/>
              </p:cNvSpPr>
              <p:nvPr/>
            </p:nvSpPr>
            <p:spPr bwMode="auto">
              <a:xfrm>
                <a:off x="6927" y="81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0,58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48" name="Rectangle 1184"/>
              <p:cNvSpPr>
                <a:spLocks noChangeArrowheads="1"/>
              </p:cNvSpPr>
              <p:nvPr/>
            </p:nvSpPr>
            <p:spPr bwMode="auto">
              <a:xfrm>
                <a:off x="7616" y="81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47" name="Rectangle 1183"/>
              <p:cNvSpPr>
                <a:spLocks noChangeArrowheads="1"/>
              </p:cNvSpPr>
              <p:nvPr/>
            </p:nvSpPr>
            <p:spPr bwMode="auto">
              <a:xfrm>
                <a:off x="8306" y="81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46" name="Rectangle 1182"/>
              <p:cNvSpPr>
                <a:spLocks noChangeArrowheads="1"/>
              </p:cNvSpPr>
              <p:nvPr/>
            </p:nvSpPr>
            <p:spPr bwMode="auto">
              <a:xfrm>
                <a:off x="8996" y="81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0,71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45" name="Rectangle 1181"/>
              <p:cNvSpPr>
                <a:spLocks noChangeArrowheads="1"/>
              </p:cNvSpPr>
              <p:nvPr/>
            </p:nvSpPr>
            <p:spPr bwMode="auto">
              <a:xfrm>
                <a:off x="9685" y="81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0,82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44" name="Rectangle 1180"/>
              <p:cNvSpPr>
                <a:spLocks noChangeArrowheads="1"/>
              </p:cNvSpPr>
              <p:nvPr/>
            </p:nvSpPr>
            <p:spPr bwMode="auto">
              <a:xfrm>
                <a:off x="10375" y="81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0,88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43" name="Rectangle 1179"/>
              <p:cNvSpPr>
                <a:spLocks noChangeArrowheads="1"/>
              </p:cNvSpPr>
              <p:nvPr/>
            </p:nvSpPr>
            <p:spPr bwMode="auto">
              <a:xfrm>
                <a:off x="11065" y="81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0,95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42" name="Rectangle 1178"/>
              <p:cNvSpPr>
                <a:spLocks noChangeArrowheads="1"/>
              </p:cNvSpPr>
              <p:nvPr/>
            </p:nvSpPr>
            <p:spPr bwMode="auto">
              <a:xfrm>
                <a:off x="11754" y="81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0,98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41" name="Rectangle 1177"/>
              <p:cNvSpPr>
                <a:spLocks noChangeArrowheads="1"/>
              </p:cNvSpPr>
              <p:nvPr/>
            </p:nvSpPr>
            <p:spPr bwMode="auto">
              <a:xfrm>
                <a:off x="12444" y="81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1,02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40" name="Rectangle 1176"/>
              <p:cNvSpPr>
                <a:spLocks noChangeArrowheads="1"/>
              </p:cNvSpPr>
              <p:nvPr/>
            </p:nvSpPr>
            <p:spPr bwMode="auto">
              <a:xfrm>
                <a:off x="45" y="1090"/>
                <a:ext cx="3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DZZ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39" name="Rectangle 1175"/>
              <p:cNvSpPr>
                <a:spLocks noChangeArrowheads="1"/>
              </p:cNvSpPr>
              <p:nvPr/>
            </p:nvSpPr>
            <p:spPr bwMode="auto">
              <a:xfrm>
                <a:off x="4678" y="1090"/>
                <a:ext cx="49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468,40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38" name="Rectangle 1174"/>
              <p:cNvSpPr>
                <a:spLocks noChangeArrowheads="1"/>
              </p:cNvSpPr>
              <p:nvPr/>
            </p:nvSpPr>
            <p:spPr bwMode="auto">
              <a:xfrm>
                <a:off x="5547" y="1090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37" name="Rectangle 1173"/>
              <p:cNvSpPr>
                <a:spLocks noChangeArrowheads="1"/>
              </p:cNvSpPr>
              <p:nvPr/>
            </p:nvSpPr>
            <p:spPr bwMode="auto">
              <a:xfrm>
                <a:off x="6237" y="1090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36" name="Rectangle 1172"/>
              <p:cNvSpPr>
                <a:spLocks noChangeArrowheads="1"/>
              </p:cNvSpPr>
              <p:nvPr/>
            </p:nvSpPr>
            <p:spPr bwMode="auto">
              <a:xfrm>
                <a:off x="6927" y="1090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35" name="Rectangle 1171"/>
              <p:cNvSpPr>
                <a:spLocks noChangeArrowheads="1"/>
              </p:cNvSpPr>
              <p:nvPr/>
            </p:nvSpPr>
            <p:spPr bwMode="auto">
              <a:xfrm>
                <a:off x="7616" y="1090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34" name="Rectangle 1170"/>
              <p:cNvSpPr>
                <a:spLocks noChangeArrowheads="1"/>
              </p:cNvSpPr>
              <p:nvPr/>
            </p:nvSpPr>
            <p:spPr bwMode="auto">
              <a:xfrm>
                <a:off x="8306" y="1090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33" name="Rectangle 1169"/>
              <p:cNvSpPr>
                <a:spLocks noChangeArrowheads="1"/>
              </p:cNvSpPr>
              <p:nvPr/>
            </p:nvSpPr>
            <p:spPr bwMode="auto">
              <a:xfrm>
                <a:off x="8996" y="1090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32" name="Rectangle 1168"/>
              <p:cNvSpPr>
                <a:spLocks noChangeArrowheads="1"/>
              </p:cNvSpPr>
              <p:nvPr/>
            </p:nvSpPr>
            <p:spPr bwMode="auto">
              <a:xfrm>
                <a:off x="9685" y="1090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1,50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31" name="Rectangle 1167"/>
              <p:cNvSpPr>
                <a:spLocks noChangeArrowheads="1"/>
              </p:cNvSpPr>
              <p:nvPr/>
            </p:nvSpPr>
            <p:spPr bwMode="auto">
              <a:xfrm>
                <a:off x="10375" y="1090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1,52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30" name="Rectangle 1166"/>
              <p:cNvSpPr>
                <a:spLocks noChangeArrowheads="1"/>
              </p:cNvSpPr>
              <p:nvPr/>
            </p:nvSpPr>
            <p:spPr bwMode="auto">
              <a:xfrm>
                <a:off x="11065" y="1090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1,55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29" name="Rectangle 1165"/>
              <p:cNvSpPr>
                <a:spLocks noChangeArrowheads="1"/>
              </p:cNvSpPr>
              <p:nvPr/>
            </p:nvSpPr>
            <p:spPr bwMode="auto">
              <a:xfrm>
                <a:off x="11754" y="1090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1,55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28" name="Rectangle 1164"/>
              <p:cNvSpPr>
                <a:spLocks noChangeArrowheads="1"/>
              </p:cNvSpPr>
              <p:nvPr/>
            </p:nvSpPr>
            <p:spPr bwMode="auto">
              <a:xfrm>
                <a:off x="12444" y="1090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1,55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27" name="Rectangle 1163"/>
              <p:cNvSpPr>
                <a:spLocks noChangeArrowheads="1"/>
              </p:cNvSpPr>
              <p:nvPr/>
            </p:nvSpPr>
            <p:spPr bwMode="auto">
              <a:xfrm>
                <a:off x="45" y="1366"/>
                <a:ext cx="103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Gospodinjstva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26" name="Rectangle 1162"/>
              <p:cNvSpPr>
                <a:spLocks noChangeArrowheads="1"/>
              </p:cNvSpPr>
              <p:nvPr/>
            </p:nvSpPr>
            <p:spPr bwMode="auto">
              <a:xfrm>
                <a:off x="4678" y="1366"/>
                <a:ext cx="49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416,98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25" name="Rectangle 1161"/>
              <p:cNvSpPr>
                <a:spLocks noChangeArrowheads="1"/>
              </p:cNvSpPr>
              <p:nvPr/>
            </p:nvSpPr>
            <p:spPr bwMode="auto">
              <a:xfrm>
                <a:off x="5547" y="136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1,18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24" name="Rectangle 1160"/>
              <p:cNvSpPr>
                <a:spLocks noChangeArrowheads="1"/>
              </p:cNvSpPr>
              <p:nvPr/>
            </p:nvSpPr>
            <p:spPr bwMode="auto">
              <a:xfrm>
                <a:off x="6237" y="136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1,20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23" name="Rectangle 1159"/>
              <p:cNvSpPr>
                <a:spLocks noChangeArrowheads="1"/>
              </p:cNvSpPr>
              <p:nvPr/>
            </p:nvSpPr>
            <p:spPr bwMode="auto">
              <a:xfrm>
                <a:off x="6927" y="136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1,22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22" name="Rectangle 1158"/>
              <p:cNvSpPr>
                <a:spLocks noChangeArrowheads="1"/>
              </p:cNvSpPr>
              <p:nvPr/>
            </p:nvSpPr>
            <p:spPr bwMode="auto">
              <a:xfrm>
                <a:off x="7616" y="136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1,26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21" name="Rectangle 1157"/>
              <p:cNvSpPr>
                <a:spLocks noChangeArrowheads="1"/>
              </p:cNvSpPr>
              <p:nvPr/>
            </p:nvSpPr>
            <p:spPr bwMode="auto">
              <a:xfrm>
                <a:off x="8306" y="136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20" name="Rectangle 1156"/>
              <p:cNvSpPr>
                <a:spLocks noChangeArrowheads="1"/>
              </p:cNvSpPr>
              <p:nvPr/>
            </p:nvSpPr>
            <p:spPr bwMode="auto">
              <a:xfrm>
                <a:off x="8996" y="136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19" name="Rectangle 1155"/>
              <p:cNvSpPr>
                <a:spLocks noChangeArrowheads="1"/>
              </p:cNvSpPr>
              <p:nvPr/>
            </p:nvSpPr>
            <p:spPr bwMode="auto">
              <a:xfrm>
                <a:off x="9685" y="136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18" name="Rectangle 1154"/>
              <p:cNvSpPr>
                <a:spLocks noChangeArrowheads="1"/>
              </p:cNvSpPr>
              <p:nvPr/>
            </p:nvSpPr>
            <p:spPr bwMode="auto">
              <a:xfrm>
                <a:off x="10375" y="136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17" name="Rectangle 1153"/>
              <p:cNvSpPr>
                <a:spLocks noChangeArrowheads="1"/>
              </p:cNvSpPr>
              <p:nvPr/>
            </p:nvSpPr>
            <p:spPr bwMode="auto">
              <a:xfrm>
                <a:off x="11065" y="136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16" name="Rectangle 1152"/>
              <p:cNvSpPr>
                <a:spLocks noChangeArrowheads="1"/>
              </p:cNvSpPr>
              <p:nvPr/>
            </p:nvSpPr>
            <p:spPr bwMode="auto">
              <a:xfrm>
                <a:off x="11754" y="136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15" name="Rectangle 1151"/>
              <p:cNvSpPr>
                <a:spLocks noChangeArrowheads="1"/>
              </p:cNvSpPr>
              <p:nvPr/>
            </p:nvSpPr>
            <p:spPr bwMode="auto">
              <a:xfrm>
                <a:off x="12444" y="136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14" name="Rectangle 1150"/>
              <p:cNvSpPr>
                <a:spLocks noChangeArrowheads="1"/>
              </p:cNvSpPr>
              <p:nvPr/>
            </p:nvSpPr>
            <p:spPr bwMode="auto">
              <a:xfrm>
                <a:off x="45" y="1642"/>
                <a:ext cx="147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Gospodarske</a:t>
                </a:r>
                <a:r>
                  <a:rPr kumimoji="0" 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r>
                  <a:rPr kumimoji="0" lang="en-US" sz="9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družbe</a:t>
                </a:r>
                <a:r>
                  <a:rPr kumimoji="0" 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13" name="Rectangle 1149"/>
              <p:cNvSpPr>
                <a:spLocks noChangeArrowheads="1"/>
              </p:cNvSpPr>
              <p:nvPr/>
            </p:nvSpPr>
            <p:spPr bwMode="auto">
              <a:xfrm>
                <a:off x="4768" y="1642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49,19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12" name="Rectangle 1148"/>
              <p:cNvSpPr>
                <a:spLocks noChangeArrowheads="1"/>
              </p:cNvSpPr>
              <p:nvPr/>
            </p:nvSpPr>
            <p:spPr bwMode="auto">
              <a:xfrm>
                <a:off x="5547" y="164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0,14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11" name="Rectangle 1147"/>
              <p:cNvSpPr>
                <a:spLocks noChangeArrowheads="1"/>
              </p:cNvSpPr>
              <p:nvPr/>
            </p:nvSpPr>
            <p:spPr bwMode="auto">
              <a:xfrm>
                <a:off x="6237" y="164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10" name="Rectangle 1146"/>
              <p:cNvSpPr>
                <a:spLocks noChangeArrowheads="1"/>
              </p:cNvSpPr>
              <p:nvPr/>
            </p:nvSpPr>
            <p:spPr bwMode="auto">
              <a:xfrm>
                <a:off x="6927" y="164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09" name="Rectangle 1145"/>
              <p:cNvSpPr>
                <a:spLocks noChangeArrowheads="1"/>
              </p:cNvSpPr>
              <p:nvPr/>
            </p:nvSpPr>
            <p:spPr bwMode="auto">
              <a:xfrm>
                <a:off x="7616" y="164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08" name="Rectangle 1144"/>
              <p:cNvSpPr>
                <a:spLocks noChangeArrowheads="1"/>
              </p:cNvSpPr>
              <p:nvPr/>
            </p:nvSpPr>
            <p:spPr bwMode="auto">
              <a:xfrm>
                <a:off x="8306" y="164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07" name="Rectangle 1143"/>
              <p:cNvSpPr>
                <a:spLocks noChangeArrowheads="1"/>
              </p:cNvSpPr>
              <p:nvPr/>
            </p:nvSpPr>
            <p:spPr bwMode="auto">
              <a:xfrm>
                <a:off x="8996" y="164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06" name="Rectangle 1142"/>
              <p:cNvSpPr>
                <a:spLocks noChangeArrowheads="1"/>
              </p:cNvSpPr>
              <p:nvPr/>
            </p:nvSpPr>
            <p:spPr bwMode="auto">
              <a:xfrm>
                <a:off x="9685" y="164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05" name="Rectangle 1141"/>
              <p:cNvSpPr>
                <a:spLocks noChangeArrowheads="1"/>
              </p:cNvSpPr>
              <p:nvPr/>
            </p:nvSpPr>
            <p:spPr bwMode="auto">
              <a:xfrm>
                <a:off x="10375" y="164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04" name="Rectangle 1140"/>
              <p:cNvSpPr>
                <a:spLocks noChangeArrowheads="1"/>
              </p:cNvSpPr>
              <p:nvPr/>
            </p:nvSpPr>
            <p:spPr bwMode="auto">
              <a:xfrm>
                <a:off x="11065" y="164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03" name="Rectangle 1139"/>
              <p:cNvSpPr>
                <a:spLocks noChangeArrowheads="1"/>
              </p:cNvSpPr>
              <p:nvPr/>
            </p:nvSpPr>
            <p:spPr bwMode="auto">
              <a:xfrm>
                <a:off x="11754" y="164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02" name="Rectangle 1138"/>
              <p:cNvSpPr>
                <a:spLocks noChangeArrowheads="1"/>
              </p:cNvSpPr>
              <p:nvPr/>
            </p:nvSpPr>
            <p:spPr bwMode="auto">
              <a:xfrm>
                <a:off x="12444" y="164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01" name="Rectangle 1137"/>
              <p:cNvSpPr>
                <a:spLocks noChangeArrowheads="1"/>
              </p:cNvSpPr>
              <p:nvPr/>
            </p:nvSpPr>
            <p:spPr bwMode="auto">
              <a:xfrm>
                <a:off x="45" y="1918"/>
                <a:ext cx="108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ZZZZ-bolniške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400" name="Rectangle 1136"/>
              <p:cNvSpPr>
                <a:spLocks noChangeArrowheads="1"/>
              </p:cNvSpPr>
              <p:nvPr/>
            </p:nvSpPr>
            <p:spPr bwMode="auto">
              <a:xfrm>
                <a:off x="4678" y="1918"/>
                <a:ext cx="49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233,24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99" name="Rectangle 1135"/>
              <p:cNvSpPr>
                <a:spLocks noChangeArrowheads="1"/>
              </p:cNvSpPr>
              <p:nvPr/>
            </p:nvSpPr>
            <p:spPr bwMode="auto">
              <a:xfrm>
                <a:off x="5547" y="191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98" name="Rectangle 1134"/>
              <p:cNvSpPr>
                <a:spLocks noChangeArrowheads="1"/>
              </p:cNvSpPr>
              <p:nvPr/>
            </p:nvSpPr>
            <p:spPr bwMode="auto">
              <a:xfrm>
                <a:off x="6237" y="191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97" name="Rectangle 1133"/>
              <p:cNvSpPr>
                <a:spLocks noChangeArrowheads="1"/>
              </p:cNvSpPr>
              <p:nvPr/>
            </p:nvSpPr>
            <p:spPr bwMode="auto">
              <a:xfrm>
                <a:off x="6927" y="191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96" name="Rectangle 1132"/>
              <p:cNvSpPr>
                <a:spLocks noChangeArrowheads="1"/>
              </p:cNvSpPr>
              <p:nvPr/>
            </p:nvSpPr>
            <p:spPr bwMode="auto">
              <a:xfrm>
                <a:off x="7616" y="191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95" name="Rectangle 1131"/>
              <p:cNvSpPr>
                <a:spLocks noChangeArrowheads="1"/>
              </p:cNvSpPr>
              <p:nvPr/>
            </p:nvSpPr>
            <p:spPr bwMode="auto">
              <a:xfrm>
                <a:off x="8306" y="191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94" name="Rectangle 1130"/>
              <p:cNvSpPr>
                <a:spLocks noChangeArrowheads="1"/>
              </p:cNvSpPr>
              <p:nvPr/>
            </p:nvSpPr>
            <p:spPr bwMode="auto">
              <a:xfrm>
                <a:off x="8996" y="191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0,70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93" name="Rectangle 1129"/>
              <p:cNvSpPr>
                <a:spLocks noChangeArrowheads="1"/>
              </p:cNvSpPr>
              <p:nvPr/>
            </p:nvSpPr>
            <p:spPr bwMode="auto">
              <a:xfrm>
                <a:off x="9685" y="191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0,70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92" name="Rectangle 1128"/>
              <p:cNvSpPr>
                <a:spLocks noChangeArrowheads="1"/>
              </p:cNvSpPr>
              <p:nvPr/>
            </p:nvSpPr>
            <p:spPr bwMode="auto">
              <a:xfrm>
                <a:off x="10375" y="191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0,71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91" name="Rectangle 1127"/>
              <p:cNvSpPr>
                <a:spLocks noChangeArrowheads="1"/>
              </p:cNvSpPr>
              <p:nvPr/>
            </p:nvSpPr>
            <p:spPr bwMode="auto">
              <a:xfrm>
                <a:off x="11065" y="191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0,71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90" name="Rectangle 1126"/>
              <p:cNvSpPr>
                <a:spLocks noChangeArrowheads="1"/>
              </p:cNvSpPr>
              <p:nvPr/>
            </p:nvSpPr>
            <p:spPr bwMode="auto">
              <a:xfrm>
                <a:off x="11754" y="191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0,71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89" name="Rectangle 1125"/>
              <p:cNvSpPr>
                <a:spLocks noChangeArrowheads="1"/>
              </p:cNvSpPr>
              <p:nvPr/>
            </p:nvSpPr>
            <p:spPr bwMode="auto">
              <a:xfrm>
                <a:off x="12444" y="1918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0,71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88" name="Rectangle 1124"/>
              <p:cNvSpPr>
                <a:spLocks noChangeArrowheads="1"/>
              </p:cNvSpPr>
              <p:nvPr/>
            </p:nvSpPr>
            <p:spPr bwMode="auto">
              <a:xfrm>
                <a:off x="45" y="2249"/>
                <a:ext cx="7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SKUPAJ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87" name="Rectangle 1123"/>
              <p:cNvSpPr>
                <a:spLocks noChangeArrowheads="1"/>
              </p:cNvSpPr>
              <p:nvPr/>
            </p:nvSpPr>
            <p:spPr bwMode="auto">
              <a:xfrm>
                <a:off x="4453" y="2249"/>
                <a:ext cx="63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3.238,45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86" name="Rectangle 1122"/>
              <p:cNvSpPr>
                <a:spLocks noChangeArrowheads="1"/>
              </p:cNvSpPr>
              <p:nvPr/>
            </p:nvSpPr>
            <p:spPr bwMode="auto">
              <a:xfrm>
                <a:off x="5502" y="22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9,17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85" name="Rectangle 1121"/>
              <p:cNvSpPr>
                <a:spLocks noChangeArrowheads="1"/>
              </p:cNvSpPr>
              <p:nvPr/>
            </p:nvSpPr>
            <p:spPr bwMode="auto">
              <a:xfrm>
                <a:off x="6192" y="22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9,38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84" name="Rectangle 1120"/>
              <p:cNvSpPr>
                <a:spLocks noChangeArrowheads="1"/>
              </p:cNvSpPr>
              <p:nvPr/>
            </p:nvSpPr>
            <p:spPr bwMode="auto">
              <a:xfrm>
                <a:off x="6882" y="22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9,55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83" name="Rectangle 1119"/>
              <p:cNvSpPr>
                <a:spLocks noChangeArrowheads="1"/>
              </p:cNvSpPr>
              <p:nvPr/>
            </p:nvSpPr>
            <p:spPr bwMode="auto">
              <a:xfrm>
                <a:off x="7571" y="22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9,85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82" name="Rectangle 1118"/>
              <p:cNvSpPr>
                <a:spLocks noChangeArrowheads="1"/>
              </p:cNvSpPr>
              <p:nvPr/>
            </p:nvSpPr>
            <p:spPr bwMode="auto">
              <a:xfrm>
                <a:off x="8156" y="2249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10,15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81" name="Rectangle 1117"/>
              <p:cNvSpPr>
                <a:spLocks noChangeArrowheads="1"/>
              </p:cNvSpPr>
              <p:nvPr/>
            </p:nvSpPr>
            <p:spPr bwMode="auto">
              <a:xfrm>
                <a:off x="8846" y="2249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10,35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80" name="Rectangle 1116"/>
              <p:cNvSpPr>
                <a:spLocks noChangeArrowheads="1"/>
              </p:cNvSpPr>
              <p:nvPr/>
            </p:nvSpPr>
            <p:spPr bwMode="auto">
              <a:xfrm>
                <a:off x="9535" y="2249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10,59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79" name="Rectangle 1115"/>
              <p:cNvSpPr>
                <a:spLocks noChangeArrowheads="1"/>
              </p:cNvSpPr>
              <p:nvPr/>
            </p:nvSpPr>
            <p:spPr bwMode="auto">
              <a:xfrm>
                <a:off x="10225" y="2249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10,79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78" name="Rectangle 1114"/>
              <p:cNvSpPr>
                <a:spLocks noChangeArrowheads="1"/>
              </p:cNvSpPr>
              <p:nvPr/>
            </p:nvSpPr>
            <p:spPr bwMode="auto">
              <a:xfrm>
                <a:off x="10915" y="2249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11,00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77" name="Rectangle 1113"/>
              <p:cNvSpPr>
                <a:spLocks noChangeArrowheads="1"/>
              </p:cNvSpPr>
              <p:nvPr/>
            </p:nvSpPr>
            <p:spPr bwMode="auto">
              <a:xfrm>
                <a:off x="11604" y="2249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11,03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76" name="Rectangle 1112"/>
              <p:cNvSpPr>
                <a:spLocks noChangeArrowheads="1"/>
              </p:cNvSpPr>
              <p:nvPr/>
            </p:nvSpPr>
            <p:spPr bwMode="auto">
              <a:xfrm>
                <a:off x="12294" y="2249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11,06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75" name="Rectangle 1111"/>
              <p:cNvSpPr>
                <a:spLocks noChangeArrowheads="1"/>
              </p:cNvSpPr>
              <p:nvPr/>
            </p:nvSpPr>
            <p:spPr bwMode="auto">
              <a:xfrm>
                <a:off x="45" y="2677"/>
                <a:ext cx="198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Delodajalci-bolniške (2011)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74" name="Rectangle 1110"/>
              <p:cNvSpPr>
                <a:spLocks noChangeArrowheads="1"/>
              </p:cNvSpPr>
              <p:nvPr/>
            </p:nvSpPr>
            <p:spPr bwMode="auto">
              <a:xfrm>
                <a:off x="4678" y="2677"/>
                <a:ext cx="49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224,00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73" name="Rectangle 1109"/>
              <p:cNvSpPr>
                <a:spLocks noChangeArrowheads="1"/>
              </p:cNvSpPr>
              <p:nvPr/>
            </p:nvSpPr>
            <p:spPr bwMode="auto">
              <a:xfrm>
                <a:off x="5547" y="2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72" name="Rectangle 1108"/>
              <p:cNvSpPr>
                <a:spLocks noChangeArrowheads="1"/>
              </p:cNvSpPr>
              <p:nvPr/>
            </p:nvSpPr>
            <p:spPr bwMode="auto">
              <a:xfrm>
                <a:off x="6237" y="2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71" name="Rectangle 1107"/>
              <p:cNvSpPr>
                <a:spLocks noChangeArrowheads="1"/>
              </p:cNvSpPr>
              <p:nvPr/>
            </p:nvSpPr>
            <p:spPr bwMode="auto">
              <a:xfrm>
                <a:off x="6927" y="2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70" name="Rectangle 1106"/>
              <p:cNvSpPr>
                <a:spLocks noChangeArrowheads="1"/>
              </p:cNvSpPr>
              <p:nvPr/>
            </p:nvSpPr>
            <p:spPr bwMode="auto">
              <a:xfrm>
                <a:off x="7616" y="2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69" name="Rectangle 1105"/>
              <p:cNvSpPr>
                <a:spLocks noChangeArrowheads="1"/>
              </p:cNvSpPr>
              <p:nvPr/>
            </p:nvSpPr>
            <p:spPr bwMode="auto">
              <a:xfrm>
                <a:off x="8306" y="2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68" name="Rectangle 1104"/>
              <p:cNvSpPr>
                <a:spLocks noChangeArrowheads="1"/>
              </p:cNvSpPr>
              <p:nvPr/>
            </p:nvSpPr>
            <p:spPr bwMode="auto">
              <a:xfrm>
                <a:off x="8996" y="2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67" name="Rectangle 1103"/>
              <p:cNvSpPr>
                <a:spLocks noChangeArrowheads="1"/>
              </p:cNvSpPr>
              <p:nvPr/>
            </p:nvSpPr>
            <p:spPr bwMode="auto">
              <a:xfrm>
                <a:off x="9685" y="2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66" name="Rectangle 1102"/>
              <p:cNvSpPr>
                <a:spLocks noChangeArrowheads="1"/>
              </p:cNvSpPr>
              <p:nvPr/>
            </p:nvSpPr>
            <p:spPr bwMode="auto">
              <a:xfrm>
                <a:off x="10375" y="2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65" name="Rectangle 1101"/>
              <p:cNvSpPr>
                <a:spLocks noChangeArrowheads="1"/>
              </p:cNvSpPr>
              <p:nvPr/>
            </p:nvSpPr>
            <p:spPr bwMode="auto">
              <a:xfrm>
                <a:off x="11065" y="2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64" name="Rectangle 1100"/>
              <p:cNvSpPr>
                <a:spLocks noChangeArrowheads="1"/>
              </p:cNvSpPr>
              <p:nvPr/>
            </p:nvSpPr>
            <p:spPr bwMode="auto">
              <a:xfrm>
                <a:off x="11754" y="2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63" name="Rectangle 1099"/>
              <p:cNvSpPr>
                <a:spLocks noChangeArrowheads="1"/>
              </p:cNvSpPr>
              <p:nvPr/>
            </p:nvSpPr>
            <p:spPr bwMode="auto">
              <a:xfrm>
                <a:off x="12444" y="2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62" name="Rectangle 1098"/>
              <p:cNvSpPr>
                <a:spLocks noChangeArrowheads="1"/>
              </p:cNvSpPr>
              <p:nvPr/>
            </p:nvSpPr>
            <p:spPr bwMode="auto">
              <a:xfrm>
                <a:off x="1394" y="3201"/>
                <a:ext cx="42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VIRI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61" name="Rectangle 1097"/>
              <p:cNvSpPr>
                <a:spLocks noChangeArrowheads="1"/>
              </p:cNvSpPr>
              <p:nvPr/>
            </p:nvSpPr>
            <p:spPr bwMode="auto">
              <a:xfrm>
                <a:off x="3313" y="3091"/>
                <a:ext cx="165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Vrednost v 2012 (mio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60" name="Rectangle 1096"/>
              <p:cNvSpPr>
                <a:spLocks noChangeArrowheads="1"/>
              </p:cNvSpPr>
              <p:nvPr/>
            </p:nvSpPr>
            <p:spPr bwMode="auto">
              <a:xfrm>
                <a:off x="3973" y="3325"/>
                <a:ext cx="45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EUR)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59" name="Rectangle 1095"/>
              <p:cNvSpPr>
                <a:spLocks noChangeArrowheads="1"/>
              </p:cNvSpPr>
              <p:nvPr/>
            </p:nvSpPr>
            <p:spPr bwMode="auto">
              <a:xfrm>
                <a:off x="5337" y="3201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58" name="Rectangle 1094"/>
              <p:cNvSpPr>
                <a:spLocks noChangeArrowheads="1"/>
              </p:cNvSpPr>
              <p:nvPr/>
            </p:nvSpPr>
            <p:spPr bwMode="auto">
              <a:xfrm>
                <a:off x="6027" y="3201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2015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57" name="Rectangle 1093"/>
              <p:cNvSpPr>
                <a:spLocks noChangeArrowheads="1"/>
              </p:cNvSpPr>
              <p:nvPr/>
            </p:nvSpPr>
            <p:spPr bwMode="auto">
              <a:xfrm>
                <a:off x="6717" y="3201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2020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56" name="Rectangle 1092"/>
              <p:cNvSpPr>
                <a:spLocks noChangeArrowheads="1"/>
              </p:cNvSpPr>
              <p:nvPr/>
            </p:nvSpPr>
            <p:spPr bwMode="auto">
              <a:xfrm>
                <a:off x="7406" y="3201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2025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55" name="Rectangle 1091"/>
              <p:cNvSpPr>
                <a:spLocks noChangeArrowheads="1"/>
              </p:cNvSpPr>
              <p:nvPr/>
            </p:nvSpPr>
            <p:spPr bwMode="auto">
              <a:xfrm>
                <a:off x="8096" y="3201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2030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54" name="Rectangle 1090"/>
              <p:cNvSpPr>
                <a:spLocks noChangeArrowheads="1"/>
              </p:cNvSpPr>
              <p:nvPr/>
            </p:nvSpPr>
            <p:spPr bwMode="auto">
              <a:xfrm>
                <a:off x="8786" y="3201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2035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53" name="Rectangle 1089"/>
              <p:cNvSpPr>
                <a:spLocks noChangeArrowheads="1"/>
              </p:cNvSpPr>
              <p:nvPr/>
            </p:nvSpPr>
            <p:spPr bwMode="auto">
              <a:xfrm>
                <a:off x="9475" y="3201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2040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52" name="Rectangle 1088"/>
              <p:cNvSpPr>
                <a:spLocks noChangeArrowheads="1"/>
              </p:cNvSpPr>
              <p:nvPr/>
            </p:nvSpPr>
            <p:spPr bwMode="auto">
              <a:xfrm>
                <a:off x="10165" y="3201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2045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51" name="Rectangle 1087"/>
              <p:cNvSpPr>
                <a:spLocks noChangeArrowheads="1"/>
              </p:cNvSpPr>
              <p:nvPr/>
            </p:nvSpPr>
            <p:spPr bwMode="auto">
              <a:xfrm>
                <a:off x="10855" y="3201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2050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50" name="Rectangle 1086"/>
              <p:cNvSpPr>
                <a:spLocks noChangeArrowheads="1"/>
              </p:cNvSpPr>
              <p:nvPr/>
            </p:nvSpPr>
            <p:spPr bwMode="auto">
              <a:xfrm>
                <a:off x="11544" y="3201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2055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49" name="Rectangle 1085"/>
              <p:cNvSpPr>
                <a:spLocks noChangeArrowheads="1"/>
              </p:cNvSpPr>
              <p:nvPr/>
            </p:nvSpPr>
            <p:spPr bwMode="auto">
              <a:xfrm>
                <a:off x="12234" y="3201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2060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48" name="Rectangle 1084"/>
              <p:cNvSpPr>
                <a:spLocks noChangeArrowheads="1"/>
              </p:cNvSpPr>
              <p:nvPr/>
            </p:nvSpPr>
            <p:spPr bwMode="auto">
              <a:xfrm>
                <a:off x="45" y="3574"/>
                <a:ext cx="27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Prispevki za obvezno zdr. zavarovanje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47" name="Rectangle 1083"/>
              <p:cNvSpPr>
                <a:spLocks noChangeArrowheads="1"/>
              </p:cNvSpPr>
              <p:nvPr/>
            </p:nvSpPr>
            <p:spPr bwMode="auto">
              <a:xfrm>
                <a:off x="4483" y="3574"/>
                <a:ext cx="63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1.908,10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46" name="Rectangle 1082"/>
              <p:cNvSpPr>
                <a:spLocks noChangeArrowheads="1"/>
              </p:cNvSpPr>
              <p:nvPr/>
            </p:nvSpPr>
            <p:spPr bwMode="auto">
              <a:xfrm>
                <a:off x="3268" y="3574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                        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45" name="Rectangle 1081"/>
              <p:cNvSpPr>
                <a:spLocks noChangeArrowheads="1"/>
              </p:cNvSpPr>
              <p:nvPr/>
            </p:nvSpPr>
            <p:spPr bwMode="auto">
              <a:xfrm>
                <a:off x="4483" y="3574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44" name="Rectangle 1080"/>
              <p:cNvSpPr>
                <a:spLocks noChangeArrowheads="1"/>
              </p:cNvSpPr>
              <p:nvPr/>
            </p:nvSpPr>
            <p:spPr bwMode="auto">
              <a:xfrm>
                <a:off x="5547" y="357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5,40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43" name="Rectangle 1079"/>
              <p:cNvSpPr>
                <a:spLocks noChangeArrowheads="1"/>
              </p:cNvSpPr>
              <p:nvPr/>
            </p:nvSpPr>
            <p:spPr bwMode="auto">
              <a:xfrm>
                <a:off x="6237" y="357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5,43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42" name="Rectangle 1078"/>
              <p:cNvSpPr>
                <a:spLocks noChangeArrowheads="1"/>
              </p:cNvSpPr>
              <p:nvPr/>
            </p:nvSpPr>
            <p:spPr bwMode="auto">
              <a:xfrm>
                <a:off x="6927" y="357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5,44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41" name="Rectangle 1077"/>
              <p:cNvSpPr>
                <a:spLocks noChangeArrowheads="1"/>
              </p:cNvSpPr>
              <p:nvPr/>
            </p:nvSpPr>
            <p:spPr bwMode="auto">
              <a:xfrm>
                <a:off x="7616" y="357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5,43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40" name="Rectangle 1076"/>
              <p:cNvSpPr>
                <a:spLocks noChangeArrowheads="1"/>
              </p:cNvSpPr>
              <p:nvPr/>
            </p:nvSpPr>
            <p:spPr bwMode="auto">
              <a:xfrm>
                <a:off x="8306" y="357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5,38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39" name="Rectangle 1075"/>
              <p:cNvSpPr>
                <a:spLocks noChangeArrowheads="1"/>
              </p:cNvSpPr>
              <p:nvPr/>
            </p:nvSpPr>
            <p:spPr bwMode="auto">
              <a:xfrm>
                <a:off x="8996" y="357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5,33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38" name="Rectangle 1074"/>
              <p:cNvSpPr>
                <a:spLocks noChangeArrowheads="1"/>
              </p:cNvSpPr>
              <p:nvPr/>
            </p:nvSpPr>
            <p:spPr bwMode="auto">
              <a:xfrm>
                <a:off x="9685" y="357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5,32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37" name="Rectangle 1073"/>
              <p:cNvSpPr>
                <a:spLocks noChangeArrowheads="1"/>
              </p:cNvSpPr>
              <p:nvPr/>
            </p:nvSpPr>
            <p:spPr bwMode="auto">
              <a:xfrm>
                <a:off x="10375" y="357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5,33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36" name="Rectangle 1072"/>
              <p:cNvSpPr>
                <a:spLocks noChangeArrowheads="1"/>
              </p:cNvSpPr>
              <p:nvPr/>
            </p:nvSpPr>
            <p:spPr bwMode="auto">
              <a:xfrm>
                <a:off x="11065" y="357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5,34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35" name="Rectangle 1071"/>
              <p:cNvSpPr>
                <a:spLocks noChangeArrowheads="1"/>
              </p:cNvSpPr>
              <p:nvPr/>
            </p:nvSpPr>
            <p:spPr bwMode="auto">
              <a:xfrm>
                <a:off x="11754" y="357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5,35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34" name="Rectangle 1070"/>
              <p:cNvSpPr>
                <a:spLocks noChangeArrowheads="1"/>
              </p:cNvSpPr>
              <p:nvPr/>
            </p:nvSpPr>
            <p:spPr bwMode="auto">
              <a:xfrm>
                <a:off x="12444" y="357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5,34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33" name="Rectangle 1069"/>
              <p:cNvSpPr>
                <a:spLocks noChangeArrowheads="1"/>
              </p:cNvSpPr>
              <p:nvPr/>
            </p:nvSpPr>
            <p:spPr bwMode="auto">
              <a:xfrm>
                <a:off x="45" y="3849"/>
                <a:ext cx="132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Nedavčni prihodki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32" name="Rectangle 1068"/>
              <p:cNvSpPr>
                <a:spLocks noChangeArrowheads="1"/>
              </p:cNvSpPr>
              <p:nvPr/>
            </p:nvSpPr>
            <p:spPr bwMode="auto">
              <a:xfrm>
                <a:off x="4708" y="3849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42,52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31" name="Rectangle 1067"/>
              <p:cNvSpPr>
                <a:spLocks noChangeArrowheads="1"/>
              </p:cNvSpPr>
              <p:nvPr/>
            </p:nvSpPr>
            <p:spPr bwMode="auto">
              <a:xfrm>
                <a:off x="3268" y="3849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                             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30" name="Rectangle 1066"/>
              <p:cNvSpPr>
                <a:spLocks noChangeArrowheads="1"/>
              </p:cNvSpPr>
              <p:nvPr/>
            </p:nvSpPr>
            <p:spPr bwMode="auto">
              <a:xfrm>
                <a:off x="4708" y="3849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29" name="Rectangle 1065"/>
              <p:cNvSpPr>
                <a:spLocks noChangeArrowheads="1"/>
              </p:cNvSpPr>
              <p:nvPr/>
            </p:nvSpPr>
            <p:spPr bwMode="auto">
              <a:xfrm>
                <a:off x="5547" y="38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28" name="Rectangle 1064"/>
              <p:cNvSpPr>
                <a:spLocks noChangeArrowheads="1"/>
              </p:cNvSpPr>
              <p:nvPr/>
            </p:nvSpPr>
            <p:spPr bwMode="auto">
              <a:xfrm>
                <a:off x="6237" y="38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27" name="Rectangle 1063"/>
              <p:cNvSpPr>
                <a:spLocks noChangeArrowheads="1"/>
              </p:cNvSpPr>
              <p:nvPr/>
            </p:nvSpPr>
            <p:spPr bwMode="auto">
              <a:xfrm>
                <a:off x="6927" y="38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26" name="Rectangle 1062"/>
              <p:cNvSpPr>
                <a:spLocks noChangeArrowheads="1"/>
              </p:cNvSpPr>
              <p:nvPr/>
            </p:nvSpPr>
            <p:spPr bwMode="auto">
              <a:xfrm>
                <a:off x="7616" y="38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25" name="Rectangle 1061"/>
              <p:cNvSpPr>
                <a:spLocks noChangeArrowheads="1"/>
              </p:cNvSpPr>
              <p:nvPr/>
            </p:nvSpPr>
            <p:spPr bwMode="auto">
              <a:xfrm>
                <a:off x="8306" y="38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24" name="Rectangle 1060"/>
              <p:cNvSpPr>
                <a:spLocks noChangeArrowheads="1"/>
              </p:cNvSpPr>
              <p:nvPr/>
            </p:nvSpPr>
            <p:spPr bwMode="auto">
              <a:xfrm>
                <a:off x="8996" y="38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23" name="Rectangle 1059"/>
              <p:cNvSpPr>
                <a:spLocks noChangeArrowheads="1"/>
              </p:cNvSpPr>
              <p:nvPr/>
            </p:nvSpPr>
            <p:spPr bwMode="auto">
              <a:xfrm>
                <a:off x="9685" y="38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22" name="Rectangle 1058"/>
              <p:cNvSpPr>
                <a:spLocks noChangeArrowheads="1"/>
              </p:cNvSpPr>
              <p:nvPr/>
            </p:nvSpPr>
            <p:spPr bwMode="auto">
              <a:xfrm>
                <a:off x="10375" y="38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21" name="Rectangle 1057"/>
              <p:cNvSpPr>
                <a:spLocks noChangeArrowheads="1"/>
              </p:cNvSpPr>
              <p:nvPr/>
            </p:nvSpPr>
            <p:spPr bwMode="auto">
              <a:xfrm>
                <a:off x="11065" y="38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20" name="Rectangle 1056"/>
              <p:cNvSpPr>
                <a:spLocks noChangeArrowheads="1"/>
              </p:cNvSpPr>
              <p:nvPr/>
            </p:nvSpPr>
            <p:spPr bwMode="auto">
              <a:xfrm>
                <a:off x="11754" y="38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19" name="Rectangle 1055"/>
              <p:cNvSpPr>
                <a:spLocks noChangeArrowheads="1"/>
              </p:cNvSpPr>
              <p:nvPr/>
            </p:nvSpPr>
            <p:spPr bwMode="auto">
              <a:xfrm>
                <a:off x="12444" y="3849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18" name="Rectangle 1054"/>
              <p:cNvSpPr>
                <a:spLocks noChangeArrowheads="1"/>
              </p:cNvSpPr>
              <p:nvPr/>
            </p:nvSpPr>
            <p:spPr bwMode="auto">
              <a:xfrm>
                <a:off x="45" y="4125"/>
                <a:ext cx="249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ZPIZ-zdr.zavarovanje upokojencev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17" name="Rectangle 1053"/>
              <p:cNvSpPr>
                <a:spLocks noChangeArrowheads="1"/>
              </p:cNvSpPr>
              <p:nvPr/>
            </p:nvSpPr>
            <p:spPr bwMode="auto">
              <a:xfrm>
                <a:off x="4618" y="4125"/>
                <a:ext cx="49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356,79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16" name="Rectangle 1052"/>
              <p:cNvSpPr>
                <a:spLocks noChangeArrowheads="1"/>
              </p:cNvSpPr>
              <p:nvPr/>
            </p:nvSpPr>
            <p:spPr bwMode="auto">
              <a:xfrm>
                <a:off x="3268" y="4125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                           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15" name="Rectangle 1051"/>
              <p:cNvSpPr>
                <a:spLocks noChangeArrowheads="1"/>
              </p:cNvSpPr>
              <p:nvPr/>
            </p:nvSpPr>
            <p:spPr bwMode="auto">
              <a:xfrm>
                <a:off x="4618" y="4125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14" name="Rectangle 1050"/>
              <p:cNvSpPr>
                <a:spLocks noChangeArrowheads="1"/>
              </p:cNvSpPr>
              <p:nvPr/>
            </p:nvSpPr>
            <p:spPr bwMode="auto">
              <a:xfrm>
                <a:off x="5547" y="4125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1,01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13" name="Rectangle 1049"/>
              <p:cNvSpPr>
                <a:spLocks noChangeArrowheads="1"/>
              </p:cNvSpPr>
              <p:nvPr/>
            </p:nvSpPr>
            <p:spPr bwMode="auto">
              <a:xfrm>
                <a:off x="6237" y="4125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0,99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12" name="Rectangle 1048"/>
              <p:cNvSpPr>
                <a:spLocks noChangeArrowheads="1"/>
              </p:cNvSpPr>
              <p:nvPr/>
            </p:nvSpPr>
            <p:spPr bwMode="auto">
              <a:xfrm>
                <a:off x="6927" y="4125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1,02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11" name="Rectangle 1047"/>
              <p:cNvSpPr>
                <a:spLocks noChangeArrowheads="1"/>
              </p:cNvSpPr>
              <p:nvPr/>
            </p:nvSpPr>
            <p:spPr bwMode="auto">
              <a:xfrm>
                <a:off x="7616" y="4125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1,07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10" name="Rectangle 1046"/>
              <p:cNvSpPr>
                <a:spLocks noChangeArrowheads="1"/>
              </p:cNvSpPr>
              <p:nvPr/>
            </p:nvSpPr>
            <p:spPr bwMode="auto">
              <a:xfrm>
                <a:off x="8306" y="4125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1,11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09" name="Rectangle 1045"/>
              <p:cNvSpPr>
                <a:spLocks noChangeArrowheads="1"/>
              </p:cNvSpPr>
              <p:nvPr/>
            </p:nvSpPr>
            <p:spPr bwMode="auto">
              <a:xfrm>
                <a:off x="8996" y="4125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1,15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08" name="Rectangle 1044"/>
              <p:cNvSpPr>
                <a:spLocks noChangeArrowheads="1"/>
              </p:cNvSpPr>
              <p:nvPr/>
            </p:nvSpPr>
            <p:spPr bwMode="auto">
              <a:xfrm>
                <a:off x="9685" y="4125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1,19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07" name="Rectangle 1043"/>
              <p:cNvSpPr>
                <a:spLocks noChangeArrowheads="1"/>
              </p:cNvSpPr>
              <p:nvPr/>
            </p:nvSpPr>
            <p:spPr bwMode="auto">
              <a:xfrm>
                <a:off x="10375" y="4125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1,24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06" name="Rectangle 1042"/>
              <p:cNvSpPr>
                <a:spLocks noChangeArrowheads="1"/>
              </p:cNvSpPr>
              <p:nvPr/>
            </p:nvSpPr>
            <p:spPr bwMode="auto">
              <a:xfrm>
                <a:off x="11065" y="4125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1,28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05" name="Rectangle 1041"/>
              <p:cNvSpPr>
                <a:spLocks noChangeArrowheads="1"/>
              </p:cNvSpPr>
              <p:nvPr/>
            </p:nvSpPr>
            <p:spPr bwMode="auto">
              <a:xfrm>
                <a:off x="11754" y="4125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1,29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04" name="Rectangle 1040"/>
              <p:cNvSpPr>
                <a:spLocks noChangeArrowheads="1"/>
              </p:cNvSpPr>
              <p:nvPr/>
            </p:nvSpPr>
            <p:spPr bwMode="auto">
              <a:xfrm>
                <a:off x="12444" y="4125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1,29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03" name="Rectangle 1039"/>
              <p:cNvSpPr>
                <a:spLocks noChangeArrowheads="1"/>
              </p:cNvSpPr>
              <p:nvPr/>
            </p:nvSpPr>
            <p:spPr bwMode="auto">
              <a:xfrm>
                <a:off x="45" y="4401"/>
                <a:ext cx="3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DZZ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02" name="Rectangle 1038"/>
              <p:cNvSpPr>
                <a:spLocks noChangeArrowheads="1"/>
              </p:cNvSpPr>
              <p:nvPr/>
            </p:nvSpPr>
            <p:spPr bwMode="auto">
              <a:xfrm>
                <a:off x="4618" y="4401"/>
                <a:ext cx="49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468,40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01" name="Rectangle 1037"/>
              <p:cNvSpPr>
                <a:spLocks noChangeArrowheads="1"/>
              </p:cNvSpPr>
              <p:nvPr/>
            </p:nvSpPr>
            <p:spPr bwMode="auto">
              <a:xfrm>
                <a:off x="3268" y="4401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                           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300" name="Rectangle 1036"/>
              <p:cNvSpPr>
                <a:spLocks noChangeArrowheads="1"/>
              </p:cNvSpPr>
              <p:nvPr/>
            </p:nvSpPr>
            <p:spPr bwMode="auto">
              <a:xfrm>
                <a:off x="4618" y="4401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99" name="Rectangle 1035"/>
              <p:cNvSpPr>
                <a:spLocks noChangeArrowheads="1"/>
              </p:cNvSpPr>
              <p:nvPr/>
            </p:nvSpPr>
            <p:spPr bwMode="auto">
              <a:xfrm>
                <a:off x="5547" y="440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98" name="Rectangle 1034"/>
              <p:cNvSpPr>
                <a:spLocks noChangeArrowheads="1"/>
              </p:cNvSpPr>
              <p:nvPr/>
            </p:nvSpPr>
            <p:spPr bwMode="auto">
              <a:xfrm>
                <a:off x="6237" y="440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97" name="Rectangle 1033"/>
              <p:cNvSpPr>
                <a:spLocks noChangeArrowheads="1"/>
              </p:cNvSpPr>
              <p:nvPr/>
            </p:nvSpPr>
            <p:spPr bwMode="auto">
              <a:xfrm>
                <a:off x="6927" y="440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96" name="Rectangle 1032"/>
              <p:cNvSpPr>
                <a:spLocks noChangeArrowheads="1"/>
              </p:cNvSpPr>
              <p:nvPr/>
            </p:nvSpPr>
            <p:spPr bwMode="auto">
              <a:xfrm>
                <a:off x="7616" y="440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95" name="Rectangle 1031"/>
              <p:cNvSpPr>
                <a:spLocks noChangeArrowheads="1"/>
              </p:cNvSpPr>
              <p:nvPr/>
            </p:nvSpPr>
            <p:spPr bwMode="auto">
              <a:xfrm>
                <a:off x="8306" y="440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94" name="Rectangle 1030"/>
              <p:cNvSpPr>
                <a:spLocks noChangeArrowheads="1"/>
              </p:cNvSpPr>
              <p:nvPr/>
            </p:nvSpPr>
            <p:spPr bwMode="auto">
              <a:xfrm>
                <a:off x="8996" y="440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93" name="Rectangle 1029"/>
              <p:cNvSpPr>
                <a:spLocks noChangeArrowheads="1"/>
              </p:cNvSpPr>
              <p:nvPr/>
            </p:nvSpPr>
            <p:spPr bwMode="auto">
              <a:xfrm>
                <a:off x="9685" y="440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92" name="Rectangle 1028"/>
              <p:cNvSpPr>
                <a:spLocks noChangeArrowheads="1"/>
              </p:cNvSpPr>
              <p:nvPr/>
            </p:nvSpPr>
            <p:spPr bwMode="auto">
              <a:xfrm>
                <a:off x="10375" y="440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91" name="Rectangle 1027"/>
              <p:cNvSpPr>
                <a:spLocks noChangeArrowheads="1"/>
              </p:cNvSpPr>
              <p:nvPr/>
            </p:nvSpPr>
            <p:spPr bwMode="auto">
              <a:xfrm>
                <a:off x="11065" y="440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90" name="Rectangle 1026"/>
              <p:cNvSpPr>
                <a:spLocks noChangeArrowheads="1"/>
              </p:cNvSpPr>
              <p:nvPr/>
            </p:nvSpPr>
            <p:spPr bwMode="auto">
              <a:xfrm>
                <a:off x="11754" y="440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89" name="Rectangle 1025"/>
              <p:cNvSpPr>
                <a:spLocks noChangeArrowheads="1"/>
              </p:cNvSpPr>
              <p:nvPr/>
            </p:nvSpPr>
            <p:spPr bwMode="auto">
              <a:xfrm>
                <a:off x="12444" y="440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88" name="Rectangle 1024"/>
              <p:cNvSpPr>
                <a:spLocks noChangeArrowheads="1"/>
              </p:cNvSpPr>
              <p:nvPr/>
            </p:nvSpPr>
            <p:spPr bwMode="auto">
              <a:xfrm>
                <a:off x="45" y="4677"/>
                <a:ext cx="103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Gospodinjstva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87" name="Rectangle 1023"/>
              <p:cNvSpPr>
                <a:spLocks noChangeArrowheads="1"/>
              </p:cNvSpPr>
              <p:nvPr/>
            </p:nvSpPr>
            <p:spPr bwMode="auto">
              <a:xfrm>
                <a:off x="4618" y="4677"/>
                <a:ext cx="49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416,98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86" name="Rectangle 1022"/>
              <p:cNvSpPr>
                <a:spLocks noChangeArrowheads="1"/>
              </p:cNvSpPr>
              <p:nvPr/>
            </p:nvSpPr>
            <p:spPr bwMode="auto">
              <a:xfrm>
                <a:off x="3268" y="4677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                           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85" name="Rectangle 1021"/>
              <p:cNvSpPr>
                <a:spLocks noChangeArrowheads="1"/>
              </p:cNvSpPr>
              <p:nvPr/>
            </p:nvSpPr>
            <p:spPr bwMode="auto">
              <a:xfrm>
                <a:off x="4618" y="4677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84" name="Rectangle 1020"/>
              <p:cNvSpPr>
                <a:spLocks noChangeArrowheads="1"/>
              </p:cNvSpPr>
              <p:nvPr/>
            </p:nvSpPr>
            <p:spPr bwMode="auto">
              <a:xfrm>
                <a:off x="5547" y="4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1,18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83" name="Rectangle 1019"/>
              <p:cNvSpPr>
                <a:spLocks noChangeArrowheads="1"/>
              </p:cNvSpPr>
              <p:nvPr/>
            </p:nvSpPr>
            <p:spPr bwMode="auto">
              <a:xfrm>
                <a:off x="6237" y="4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1,20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82" name="Rectangle 1018"/>
              <p:cNvSpPr>
                <a:spLocks noChangeArrowheads="1"/>
              </p:cNvSpPr>
              <p:nvPr/>
            </p:nvSpPr>
            <p:spPr bwMode="auto">
              <a:xfrm>
                <a:off x="6927" y="4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1,22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81" name="Rectangle 1017"/>
              <p:cNvSpPr>
                <a:spLocks noChangeArrowheads="1"/>
              </p:cNvSpPr>
              <p:nvPr/>
            </p:nvSpPr>
            <p:spPr bwMode="auto">
              <a:xfrm>
                <a:off x="7616" y="4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1,26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80" name="Rectangle 1016"/>
              <p:cNvSpPr>
                <a:spLocks noChangeArrowheads="1"/>
              </p:cNvSpPr>
              <p:nvPr/>
            </p:nvSpPr>
            <p:spPr bwMode="auto">
              <a:xfrm>
                <a:off x="8306" y="4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79" name="Rectangle 1015"/>
              <p:cNvSpPr>
                <a:spLocks noChangeArrowheads="1"/>
              </p:cNvSpPr>
              <p:nvPr/>
            </p:nvSpPr>
            <p:spPr bwMode="auto">
              <a:xfrm>
                <a:off x="8996" y="4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78" name="Rectangle 1014"/>
              <p:cNvSpPr>
                <a:spLocks noChangeArrowheads="1"/>
              </p:cNvSpPr>
              <p:nvPr/>
            </p:nvSpPr>
            <p:spPr bwMode="auto">
              <a:xfrm>
                <a:off x="9685" y="4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77" name="Rectangle 1013"/>
              <p:cNvSpPr>
                <a:spLocks noChangeArrowheads="1"/>
              </p:cNvSpPr>
              <p:nvPr/>
            </p:nvSpPr>
            <p:spPr bwMode="auto">
              <a:xfrm>
                <a:off x="10375" y="4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76" name="Rectangle 1012"/>
              <p:cNvSpPr>
                <a:spLocks noChangeArrowheads="1"/>
              </p:cNvSpPr>
              <p:nvPr/>
            </p:nvSpPr>
            <p:spPr bwMode="auto">
              <a:xfrm>
                <a:off x="11065" y="4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75" name="Rectangle 1011"/>
              <p:cNvSpPr>
                <a:spLocks noChangeArrowheads="1"/>
              </p:cNvSpPr>
              <p:nvPr/>
            </p:nvSpPr>
            <p:spPr bwMode="auto">
              <a:xfrm>
                <a:off x="11754" y="4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74" name="Rectangle 1010"/>
              <p:cNvSpPr>
                <a:spLocks noChangeArrowheads="1"/>
              </p:cNvSpPr>
              <p:nvPr/>
            </p:nvSpPr>
            <p:spPr bwMode="auto">
              <a:xfrm>
                <a:off x="12444" y="4677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73" name="Rectangle 1009"/>
              <p:cNvSpPr>
                <a:spLocks noChangeArrowheads="1"/>
              </p:cNvSpPr>
              <p:nvPr/>
            </p:nvSpPr>
            <p:spPr bwMode="auto">
              <a:xfrm>
                <a:off x="45" y="4953"/>
                <a:ext cx="147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Gospodarske družbe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72" name="Rectangle 1008"/>
              <p:cNvSpPr>
                <a:spLocks noChangeArrowheads="1"/>
              </p:cNvSpPr>
              <p:nvPr/>
            </p:nvSpPr>
            <p:spPr bwMode="auto">
              <a:xfrm>
                <a:off x="4708" y="4953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49,19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71" name="Rectangle 1007"/>
              <p:cNvSpPr>
                <a:spLocks noChangeArrowheads="1"/>
              </p:cNvSpPr>
              <p:nvPr/>
            </p:nvSpPr>
            <p:spPr bwMode="auto">
              <a:xfrm>
                <a:off x="3268" y="4953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                             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70" name="Rectangle 1006"/>
              <p:cNvSpPr>
                <a:spLocks noChangeArrowheads="1"/>
              </p:cNvSpPr>
              <p:nvPr/>
            </p:nvSpPr>
            <p:spPr bwMode="auto">
              <a:xfrm>
                <a:off x="4708" y="4953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69" name="Rectangle 1005"/>
              <p:cNvSpPr>
                <a:spLocks noChangeArrowheads="1"/>
              </p:cNvSpPr>
              <p:nvPr/>
            </p:nvSpPr>
            <p:spPr bwMode="auto">
              <a:xfrm>
                <a:off x="5547" y="4953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68" name="Rectangle 1004"/>
              <p:cNvSpPr>
                <a:spLocks noChangeArrowheads="1"/>
              </p:cNvSpPr>
              <p:nvPr/>
            </p:nvSpPr>
            <p:spPr bwMode="auto">
              <a:xfrm>
                <a:off x="6237" y="4953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67" name="Rectangle 1003"/>
              <p:cNvSpPr>
                <a:spLocks noChangeArrowheads="1"/>
              </p:cNvSpPr>
              <p:nvPr/>
            </p:nvSpPr>
            <p:spPr bwMode="auto">
              <a:xfrm>
                <a:off x="6927" y="4953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2065" name="Group 801"/>
            <p:cNvGrpSpPr>
              <a:grpSpLocks/>
            </p:cNvGrpSpPr>
            <p:nvPr/>
          </p:nvGrpSpPr>
          <p:grpSpPr bwMode="auto">
            <a:xfrm>
              <a:off x="0" y="-14"/>
              <a:ext cx="12804" cy="8145"/>
              <a:chOff x="0" y="-14"/>
              <a:chExt cx="12804" cy="8145"/>
            </a:xfrm>
          </p:grpSpPr>
          <p:sp>
            <p:nvSpPr>
              <p:cNvPr id="12265" name="Rectangle 1001"/>
              <p:cNvSpPr>
                <a:spLocks noChangeArrowheads="1"/>
              </p:cNvSpPr>
              <p:nvPr/>
            </p:nvSpPr>
            <p:spPr bwMode="auto">
              <a:xfrm>
                <a:off x="7616" y="4953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64" name="Rectangle 1000"/>
              <p:cNvSpPr>
                <a:spLocks noChangeArrowheads="1"/>
              </p:cNvSpPr>
              <p:nvPr/>
            </p:nvSpPr>
            <p:spPr bwMode="auto">
              <a:xfrm>
                <a:off x="8306" y="4953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63" name="Rectangle 999"/>
              <p:cNvSpPr>
                <a:spLocks noChangeArrowheads="1"/>
              </p:cNvSpPr>
              <p:nvPr/>
            </p:nvSpPr>
            <p:spPr bwMode="auto">
              <a:xfrm>
                <a:off x="8996" y="4953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62" name="Rectangle 998"/>
              <p:cNvSpPr>
                <a:spLocks noChangeArrowheads="1"/>
              </p:cNvSpPr>
              <p:nvPr/>
            </p:nvSpPr>
            <p:spPr bwMode="auto">
              <a:xfrm>
                <a:off x="9685" y="4953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61" name="Rectangle 997"/>
              <p:cNvSpPr>
                <a:spLocks noChangeArrowheads="1"/>
              </p:cNvSpPr>
              <p:nvPr/>
            </p:nvSpPr>
            <p:spPr bwMode="auto">
              <a:xfrm>
                <a:off x="10375" y="4953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60" name="Rectangle 996"/>
              <p:cNvSpPr>
                <a:spLocks noChangeArrowheads="1"/>
              </p:cNvSpPr>
              <p:nvPr/>
            </p:nvSpPr>
            <p:spPr bwMode="auto">
              <a:xfrm>
                <a:off x="11065" y="4953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59" name="Rectangle 995"/>
              <p:cNvSpPr>
                <a:spLocks noChangeArrowheads="1"/>
              </p:cNvSpPr>
              <p:nvPr/>
            </p:nvSpPr>
            <p:spPr bwMode="auto">
              <a:xfrm>
                <a:off x="11754" y="4953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58" name="Rectangle 994"/>
              <p:cNvSpPr>
                <a:spLocks noChangeArrowheads="1"/>
              </p:cNvSpPr>
              <p:nvPr/>
            </p:nvSpPr>
            <p:spPr bwMode="auto">
              <a:xfrm>
                <a:off x="12444" y="4953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57" name="Rectangle 993"/>
              <p:cNvSpPr>
                <a:spLocks noChangeArrowheads="1"/>
              </p:cNvSpPr>
              <p:nvPr/>
            </p:nvSpPr>
            <p:spPr bwMode="auto">
              <a:xfrm>
                <a:off x="45" y="5284"/>
                <a:ext cx="7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SKUPAJ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56" name="Rectangle 992"/>
              <p:cNvSpPr>
                <a:spLocks noChangeArrowheads="1"/>
              </p:cNvSpPr>
              <p:nvPr/>
            </p:nvSpPr>
            <p:spPr bwMode="auto">
              <a:xfrm>
                <a:off x="4393" y="5284"/>
                <a:ext cx="63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3.241,98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55" name="Rectangle 991"/>
              <p:cNvSpPr>
                <a:spLocks noChangeArrowheads="1"/>
              </p:cNvSpPr>
              <p:nvPr/>
            </p:nvSpPr>
            <p:spPr bwMode="auto">
              <a:xfrm>
                <a:off x="3268" y="5284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                      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54" name="Rectangle 990"/>
              <p:cNvSpPr>
                <a:spLocks noChangeArrowheads="1"/>
              </p:cNvSpPr>
              <p:nvPr/>
            </p:nvSpPr>
            <p:spPr bwMode="auto">
              <a:xfrm>
                <a:off x="4393" y="5284"/>
                <a:ext cx="4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53" name="Rectangle 989"/>
              <p:cNvSpPr>
                <a:spLocks noChangeArrowheads="1"/>
              </p:cNvSpPr>
              <p:nvPr/>
            </p:nvSpPr>
            <p:spPr bwMode="auto">
              <a:xfrm>
                <a:off x="5502" y="528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9,18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52" name="Rectangle 988"/>
              <p:cNvSpPr>
                <a:spLocks noChangeArrowheads="1"/>
              </p:cNvSpPr>
              <p:nvPr/>
            </p:nvSpPr>
            <p:spPr bwMode="auto">
              <a:xfrm>
                <a:off x="6192" y="528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9,24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51" name="Rectangle 987"/>
              <p:cNvSpPr>
                <a:spLocks noChangeArrowheads="1"/>
              </p:cNvSpPr>
              <p:nvPr/>
            </p:nvSpPr>
            <p:spPr bwMode="auto">
              <a:xfrm>
                <a:off x="6882" y="528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9,33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50" name="Rectangle 986"/>
              <p:cNvSpPr>
                <a:spLocks noChangeArrowheads="1"/>
              </p:cNvSpPr>
              <p:nvPr/>
            </p:nvSpPr>
            <p:spPr bwMode="auto">
              <a:xfrm>
                <a:off x="7571" y="528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9,42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49" name="Rectangle 985"/>
              <p:cNvSpPr>
                <a:spLocks noChangeArrowheads="1"/>
              </p:cNvSpPr>
              <p:nvPr/>
            </p:nvSpPr>
            <p:spPr bwMode="auto">
              <a:xfrm>
                <a:off x="8261" y="528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9,47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48" name="Rectangle 984"/>
              <p:cNvSpPr>
                <a:spLocks noChangeArrowheads="1"/>
              </p:cNvSpPr>
              <p:nvPr/>
            </p:nvSpPr>
            <p:spPr bwMode="auto">
              <a:xfrm>
                <a:off x="8951" y="528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9,48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47" name="Rectangle 983"/>
              <p:cNvSpPr>
                <a:spLocks noChangeArrowheads="1"/>
              </p:cNvSpPr>
              <p:nvPr/>
            </p:nvSpPr>
            <p:spPr bwMode="auto">
              <a:xfrm>
                <a:off x="9640" y="528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9,53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46" name="Rectangle 982"/>
              <p:cNvSpPr>
                <a:spLocks noChangeArrowheads="1"/>
              </p:cNvSpPr>
              <p:nvPr/>
            </p:nvSpPr>
            <p:spPr bwMode="auto">
              <a:xfrm>
                <a:off x="10330" y="528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9,59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45" name="Rectangle 981"/>
              <p:cNvSpPr>
                <a:spLocks noChangeArrowheads="1"/>
              </p:cNvSpPr>
              <p:nvPr/>
            </p:nvSpPr>
            <p:spPr bwMode="auto">
              <a:xfrm>
                <a:off x="11020" y="528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44" name="Rectangle 980"/>
              <p:cNvSpPr>
                <a:spLocks noChangeArrowheads="1"/>
              </p:cNvSpPr>
              <p:nvPr/>
            </p:nvSpPr>
            <p:spPr bwMode="auto">
              <a:xfrm>
                <a:off x="11709" y="528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43" name="Rectangle 979"/>
              <p:cNvSpPr>
                <a:spLocks noChangeArrowheads="1"/>
              </p:cNvSpPr>
              <p:nvPr/>
            </p:nvSpPr>
            <p:spPr bwMode="auto">
              <a:xfrm>
                <a:off x="12399" y="5284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9,64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42" name="Rectangle 978"/>
              <p:cNvSpPr>
                <a:spLocks noChangeArrowheads="1"/>
              </p:cNvSpPr>
              <p:nvPr/>
            </p:nvSpPr>
            <p:spPr bwMode="auto">
              <a:xfrm>
                <a:off x="45" y="5712"/>
                <a:ext cx="198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Delodajalci-bolniške (2011)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41" name="Rectangle 977"/>
              <p:cNvSpPr>
                <a:spLocks noChangeArrowheads="1"/>
              </p:cNvSpPr>
              <p:nvPr/>
            </p:nvSpPr>
            <p:spPr bwMode="auto">
              <a:xfrm>
                <a:off x="4678" y="5712"/>
                <a:ext cx="49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224,00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40" name="Rectangle 976"/>
              <p:cNvSpPr>
                <a:spLocks noChangeArrowheads="1"/>
              </p:cNvSpPr>
              <p:nvPr/>
            </p:nvSpPr>
            <p:spPr bwMode="auto">
              <a:xfrm>
                <a:off x="5547" y="571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39" name="Rectangle 975"/>
              <p:cNvSpPr>
                <a:spLocks noChangeArrowheads="1"/>
              </p:cNvSpPr>
              <p:nvPr/>
            </p:nvSpPr>
            <p:spPr bwMode="auto">
              <a:xfrm>
                <a:off x="6237" y="571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38" name="Rectangle 974"/>
              <p:cNvSpPr>
                <a:spLocks noChangeArrowheads="1"/>
              </p:cNvSpPr>
              <p:nvPr/>
            </p:nvSpPr>
            <p:spPr bwMode="auto">
              <a:xfrm>
                <a:off x="6927" y="571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37" name="Rectangle 973"/>
              <p:cNvSpPr>
                <a:spLocks noChangeArrowheads="1"/>
              </p:cNvSpPr>
              <p:nvPr/>
            </p:nvSpPr>
            <p:spPr bwMode="auto">
              <a:xfrm>
                <a:off x="7616" y="571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36" name="Rectangle 972"/>
              <p:cNvSpPr>
                <a:spLocks noChangeArrowheads="1"/>
              </p:cNvSpPr>
              <p:nvPr/>
            </p:nvSpPr>
            <p:spPr bwMode="auto">
              <a:xfrm>
                <a:off x="8306" y="571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35" name="Rectangle 971"/>
              <p:cNvSpPr>
                <a:spLocks noChangeArrowheads="1"/>
              </p:cNvSpPr>
              <p:nvPr/>
            </p:nvSpPr>
            <p:spPr bwMode="auto">
              <a:xfrm>
                <a:off x="8996" y="571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34" name="Rectangle 970"/>
              <p:cNvSpPr>
                <a:spLocks noChangeArrowheads="1"/>
              </p:cNvSpPr>
              <p:nvPr/>
            </p:nvSpPr>
            <p:spPr bwMode="auto">
              <a:xfrm>
                <a:off x="9685" y="571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33" name="Rectangle 969"/>
              <p:cNvSpPr>
                <a:spLocks noChangeArrowheads="1"/>
              </p:cNvSpPr>
              <p:nvPr/>
            </p:nvSpPr>
            <p:spPr bwMode="auto">
              <a:xfrm>
                <a:off x="10375" y="571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32" name="Rectangle 968"/>
              <p:cNvSpPr>
                <a:spLocks noChangeArrowheads="1"/>
              </p:cNvSpPr>
              <p:nvPr/>
            </p:nvSpPr>
            <p:spPr bwMode="auto">
              <a:xfrm>
                <a:off x="11065" y="571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31" name="Rectangle 967"/>
              <p:cNvSpPr>
                <a:spLocks noChangeArrowheads="1"/>
              </p:cNvSpPr>
              <p:nvPr/>
            </p:nvSpPr>
            <p:spPr bwMode="auto">
              <a:xfrm>
                <a:off x="11754" y="571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30" name="Rectangle 966"/>
              <p:cNvSpPr>
                <a:spLocks noChangeArrowheads="1"/>
              </p:cNvSpPr>
              <p:nvPr/>
            </p:nvSpPr>
            <p:spPr bwMode="auto">
              <a:xfrm>
                <a:off x="12444" y="571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29" name="Rectangle 965"/>
              <p:cNvSpPr>
                <a:spLocks noChangeArrowheads="1"/>
              </p:cNvSpPr>
              <p:nvPr/>
            </p:nvSpPr>
            <p:spPr bwMode="auto">
              <a:xfrm>
                <a:off x="5442" y="6126"/>
                <a:ext cx="37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-0,01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28" name="Rectangle 964"/>
              <p:cNvSpPr>
                <a:spLocks noChangeArrowheads="1"/>
              </p:cNvSpPr>
              <p:nvPr/>
            </p:nvSpPr>
            <p:spPr bwMode="auto">
              <a:xfrm>
                <a:off x="6192" y="612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0,14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27" name="Rectangle 963"/>
              <p:cNvSpPr>
                <a:spLocks noChangeArrowheads="1"/>
              </p:cNvSpPr>
              <p:nvPr/>
            </p:nvSpPr>
            <p:spPr bwMode="auto">
              <a:xfrm>
                <a:off x="6882" y="612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0,22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26" name="Rectangle 962"/>
              <p:cNvSpPr>
                <a:spLocks noChangeArrowheads="1"/>
              </p:cNvSpPr>
              <p:nvPr/>
            </p:nvSpPr>
            <p:spPr bwMode="auto">
              <a:xfrm>
                <a:off x="7571" y="612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0,43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25" name="Rectangle 961"/>
              <p:cNvSpPr>
                <a:spLocks noChangeArrowheads="1"/>
              </p:cNvSpPr>
              <p:nvPr/>
            </p:nvSpPr>
            <p:spPr bwMode="auto">
              <a:xfrm>
                <a:off x="8261" y="612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0,68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24" name="Rectangle 960"/>
              <p:cNvSpPr>
                <a:spLocks noChangeArrowheads="1"/>
              </p:cNvSpPr>
              <p:nvPr/>
            </p:nvSpPr>
            <p:spPr bwMode="auto">
              <a:xfrm>
                <a:off x="8951" y="612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0,87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23" name="Rectangle 959"/>
              <p:cNvSpPr>
                <a:spLocks noChangeArrowheads="1"/>
              </p:cNvSpPr>
              <p:nvPr/>
            </p:nvSpPr>
            <p:spPr bwMode="auto">
              <a:xfrm>
                <a:off x="9640" y="612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1,06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22" name="Rectangle 958"/>
              <p:cNvSpPr>
                <a:spLocks noChangeArrowheads="1"/>
              </p:cNvSpPr>
              <p:nvPr/>
            </p:nvSpPr>
            <p:spPr bwMode="auto">
              <a:xfrm>
                <a:off x="10330" y="612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1,20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21" name="Rectangle 957"/>
              <p:cNvSpPr>
                <a:spLocks noChangeArrowheads="1"/>
              </p:cNvSpPr>
              <p:nvPr/>
            </p:nvSpPr>
            <p:spPr bwMode="auto">
              <a:xfrm>
                <a:off x="11020" y="612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20" name="Rectangle 956"/>
              <p:cNvSpPr>
                <a:spLocks noChangeArrowheads="1"/>
              </p:cNvSpPr>
              <p:nvPr/>
            </p:nvSpPr>
            <p:spPr bwMode="auto">
              <a:xfrm>
                <a:off x="11709" y="612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19" name="Rectangle 955"/>
              <p:cNvSpPr>
                <a:spLocks noChangeArrowheads="1"/>
              </p:cNvSpPr>
              <p:nvPr/>
            </p:nvSpPr>
            <p:spPr bwMode="auto">
              <a:xfrm>
                <a:off x="12399" y="612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18" name="Rectangle 954"/>
              <p:cNvSpPr>
                <a:spLocks noChangeArrowheads="1"/>
              </p:cNvSpPr>
              <p:nvPr/>
            </p:nvSpPr>
            <p:spPr bwMode="auto">
              <a:xfrm>
                <a:off x="5547" y="6402"/>
                <a:ext cx="28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-3,5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17" name="Rectangle 953"/>
              <p:cNvSpPr>
                <a:spLocks noChangeArrowheads="1"/>
              </p:cNvSpPr>
              <p:nvPr/>
            </p:nvSpPr>
            <p:spPr bwMode="auto">
              <a:xfrm>
                <a:off x="6192" y="640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48,0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16" name="Rectangle 952"/>
              <p:cNvSpPr>
                <a:spLocks noChangeArrowheads="1"/>
              </p:cNvSpPr>
              <p:nvPr/>
            </p:nvSpPr>
            <p:spPr bwMode="auto">
              <a:xfrm>
                <a:off x="6882" y="6402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77,2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15" name="Rectangle 951"/>
              <p:cNvSpPr>
                <a:spLocks noChangeArrowheads="1"/>
              </p:cNvSpPr>
              <p:nvPr/>
            </p:nvSpPr>
            <p:spPr bwMode="auto">
              <a:xfrm>
                <a:off x="7466" y="6402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152,1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14" name="Rectangle 950"/>
              <p:cNvSpPr>
                <a:spLocks noChangeArrowheads="1"/>
              </p:cNvSpPr>
              <p:nvPr/>
            </p:nvSpPr>
            <p:spPr bwMode="auto">
              <a:xfrm>
                <a:off x="8156" y="6402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241,7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13" name="Rectangle 949"/>
              <p:cNvSpPr>
                <a:spLocks noChangeArrowheads="1"/>
              </p:cNvSpPr>
              <p:nvPr/>
            </p:nvSpPr>
            <p:spPr bwMode="auto">
              <a:xfrm>
                <a:off x="8846" y="6402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307,3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12" name="Rectangle 948"/>
              <p:cNvSpPr>
                <a:spLocks noChangeArrowheads="1"/>
              </p:cNvSpPr>
              <p:nvPr/>
            </p:nvSpPr>
            <p:spPr bwMode="auto">
              <a:xfrm>
                <a:off x="9535" y="6402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374,2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11" name="Rectangle 947"/>
              <p:cNvSpPr>
                <a:spLocks noChangeArrowheads="1"/>
              </p:cNvSpPr>
              <p:nvPr/>
            </p:nvSpPr>
            <p:spPr bwMode="auto">
              <a:xfrm>
                <a:off x="10225" y="6402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424,2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10" name="Rectangle 946"/>
              <p:cNvSpPr>
                <a:spLocks noChangeArrowheads="1"/>
              </p:cNvSpPr>
              <p:nvPr/>
            </p:nvSpPr>
            <p:spPr bwMode="auto">
              <a:xfrm>
                <a:off x="10915" y="6402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466,6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09" name="Rectangle 945"/>
              <p:cNvSpPr>
                <a:spLocks noChangeArrowheads="1"/>
              </p:cNvSpPr>
              <p:nvPr/>
            </p:nvSpPr>
            <p:spPr bwMode="auto">
              <a:xfrm>
                <a:off x="11604" y="6402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477,8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08" name="Rectangle 944"/>
              <p:cNvSpPr>
                <a:spLocks noChangeArrowheads="1"/>
              </p:cNvSpPr>
              <p:nvPr/>
            </p:nvSpPr>
            <p:spPr bwMode="auto">
              <a:xfrm>
                <a:off x="12294" y="6402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503,8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07" name="Rectangle 943"/>
              <p:cNvSpPr>
                <a:spLocks noChangeArrowheads="1"/>
              </p:cNvSpPr>
              <p:nvPr/>
            </p:nvSpPr>
            <p:spPr bwMode="auto">
              <a:xfrm>
                <a:off x="5547" y="687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06" name="Rectangle 942"/>
              <p:cNvSpPr>
                <a:spLocks noChangeArrowheads="1"/>
              </p:cNvSpPr>
              <p:nvPr/>
            </p:nvSpPr>
            <p:spPr bwMode="auto">
              <a:xfrm>
                <a:off x="6237" y="687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05" name="Rectangle 941"/>
              <p:cNvSpPr>
                <a:spLocks noChangeArrowheads="1"/>
              </p:cNvSpPr>
              <p:nvPr/>
            </p:nvSpPr>
            <p:spPr bwMode="auto">
              <a:xfrm>
                <a:off x="6927" y="687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04" name="Rectangle 940"/>
              <p:cNvSpPr>
                <a:spLocks noChangeArrowheads="1"/>
              </p:cNvSpPr>
              <p:nvPr/>
            </p:nvSpPr>
            <p:spPr bwMode="auto">
              <a:xfrm>
                <a:off x="7616" y="687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03" name="Rectangle 939"/>
              <p:cNvSpPr>
                <a:spLocks noChangeArrowheads="1"/>
              </p:cNvSpPr>
              <p:nvPr/>
            </p:nvSpPr>
            <p:spPr bwMode="auto">
              <a:xfrm>
                <a:off x="8306" y="687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02" name="Rectangle 938"/>
              <p:cNvSpPr>
                <a:spLocks noChangeArrowheads="1"/>
              </p:cNvSpPr>
              <p:nvPr/>
            </p:nvSpPr>
            <p:spPr bwMode="auto">
              <a:xfrm>
                <a:off x="8996" y="687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01" name="Rectangle 937"/>
              <p:cNvSpPr>
                <a:spLocks noChangeArrowheads="1"/>
              </p:cNvSpPr>
              <p:nvPr/>
            </p:nvSpPr>
            <p:spPr bwMode="auto">
              <a:xfrm>
                <a:off x="9685" y="687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200" name="Rectangle 936"/>
              <p:cNvSpPr>
                <a:spLocks noChangeArrowheads="1"/>
              </p:cNvSpPr>
              <p:nvPr/>
            </p:nvSpPr>
            <p:spPr bwMode="auto">
              <a:xfrm>
                <a:off x="10375" y="687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99" name="Rectangle 935"/>
              <p:cNvSpPr>
                <a:spLocks noChangeArrowheads="1"/>
              </p:cNvSpPr>
              <p:nvPr/>
            </p:nvSpPr>
            <p:spPr bwMode="auto">
              <a:xfrm>
                <a:off x="11065" y="687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98" name="Rectangle 934"/>
              <p:cNvSpPr>
                <a:spLocks noChangeArrowheads="1"/>
              </p:cNvSpPr>
              <p:nvPr/>
            </p:nvSpPr>
            <p:spPr bwMode="auto">
              <a:xfrm>
                <a:off x="11754" y="687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97" name="Rectangle 933"/>
              <p:cNvSpPr>
                <a:spLocks noChangeArrowheads="1"/>
              </p:cNvSpPr>
              <p:nvPr/>
            </p:nvSpPr>
            <p:spPr bwMode="auto">
              <a:xfrm>
                <a:off x="12444" y="6871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96" name="Rectangle 932"/>
              <p:cNvSpPr>
                <a:spLocks noChangeArrowheads="1"/>
              </p:cNvSpPr>
              <p:nvPr/>
            </p:nvSpPr>
            <p:spPr bwMode="auto">
              <a:xfrm>
                <a:off x="5457" y="7133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468,4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95" name="Rectangle 931"/>
              <p:cNvSpPr>
                <a:spLocks noChangeArrowheads="1"/>
              </p:cNvSpPr>
              <p:nvPr/>
            </p:nvSpPr>
            <p:spPr bwMode="auto">
              <a:xfrm>
                <a:off x="6147" y="7133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477,5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94" name="Rectangle 930"/>
              <p:cNvSpPr>
                <a:spLocks noChangeArrowheads="1"/>
              </p:cNvSpPr>
              <p:nvPr/>
            </p:nvSpPr>
            <p:spPr bwMode="auto">
              <a:xfrm>
                <a:off x="6837" y="7133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487,3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93" name="Rectangle 929"/>
              <p:cNvSpPr>
                <a:spLocks noChangeArrowheads="1"/>
              </p:cNvSpPr>
              <p:nvPr/>
            </p:nvSpPr>
            <p:spPr bwMode="auto">
              <a:xfrm>
                <a:off x="7526" y="7133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491,3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92" name="Rectangle 928"/>
              <p:cNvSpPr>
                <a:spLocks noChangeArrowheads="1"/>
              </p:cNvSpPr>
              <p:nvPr/>
            </p:nvSpPr>
            <p:spPr bwMode="auto">
              <a:xfrm>
                <a:off x="8216" y="7133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495,1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91" name="Rectangle 927"/>
              <p:cNvSpPr>
                <a:spLocks noChangeArrowheads="1"/>
              </p:cNvSpPr>
              <p:nvPr/>
            </p:nvSpPr>
            <p:spPr bwMode="auto">
              <a:xfrm>
                <a:off x="8906" y="7133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500,6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90" name="Rectangle 926"/>
              <p:cNvSpPr>
                <a:spLocks noChangeArrowheads="1"/>
              </p:cNvSpPr>
              <p:nvPr/>
            </p:nvSpPr>
            <p:spPr bwMode="auto">
              <a:xfrm>
                <a:off x="9595" y="7133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498,1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89" name="Rectangle 925"/>
              <p:cNvSpPr>
                <a:spLocks noChangeArrowheads="1"/>
              </p:cNvSpPr>
              <p:nvPr/>
            </p:nvSpPr>
            <p:spPr bwMode="auto">
              <a:xfrm>
                <a:off x="10285" y="7133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492,2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88" name="Rectangle 924"/>
              <p:cNvSpPr>
                <a:spLocks noChangeArrowheads="1"/>
              </p:cNvSpPr>
              <p:nvPr/>
            </p:nvSpPr>
            <p:spPr bwMode="auto">
              <a:xfrm>
                <a:off x="10975" y="7133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493,6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87" name="Rectangle 923"/>
              <p:cNvSpPr>
                <a:spLocks noChangeArrowheads="1"/>
              </p:cNvSpPr>
              <p:nvPr/>
            </p:nvSpPr>
            <p:spPr bwMode="auto">
              <a:xfrm>
                <a:off x="11664" y="7133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486,0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86" name="Rectangle 922"/>
              <p:cNvSpPr>
                <a:spLocks noChangeArrowheads="1"/>
              </p:cNvSpPr>
              <p:nvPr/>
            </p:nvSpPr>
            <p:spPr bwMode="auto">
              <a:xfrm>
                <a:off x="12354" y="7133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477,9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85" name="Rectangle 921"/>
              <p:cNvSpPr>
                <a:spLocks noChangeArrowheads="1"/>
              </p:cNvSpPr>
              <p:nvPr/>
            </p:nvSpPr>
            <p:spPr bwMode="auto">
              <a:xfrm>
                <a:off x="5502" y="761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1,32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84" name="Rectangle 920"/>
              <p:cNvSpPr>
                <a:spLocks noChangeArrowheads="1"/>
              </p:cNvSpPr>
              <p:nvPr/>
            </p:nvSpPr>
            <p:spPr bwMode="auto">
              <a:xfrm>
                <a:off x="6192" y="761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1,49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83" name="Rectangle 919"/>
              <p:cNvSpPr>
                <a:spLocks noChangeArrowheads="1"/>
              </p:cNvSpPr>
              <p:nvPr/>
            </p:nvSpPr>
            <p:spPr bwMode="auto">
              <a:xfrm>
                <a:off x="6882" y="761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1,60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82" name="Rectangle 918"/>
              <p:cNvSpPr>
                <a:spLocks noChangeArrowheads="1"/>
              </p:cNvSpPr>
              <p:nvPr/>
            </p:nvSpPr>
            <p:spPr bwMode="auto">
              <a:xfrm>
                <a:off x="7571" y="761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1,82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81" name="Rectangle 917"/>
              <p:cNvSpPr>
                <a:spLocks noChangeArrowheads="1"/>
              </p:cNvSpPr>
              <p:nvPr/>
            </p:nvSpPr>
            <p:spPr bwMode="auto">
              <a:xfrm>
                <a:off x="8261" y="761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2,09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80" name="Rectangle 916"/>
              <p:cNvSpPr>
                <a:spLocks noChangeArrowheads="1"/>
              </p:cNvSpPr>
              <p:nvPr/>
            </p:nvSpPr>
            <p:spPr bwMode="auto">
              <a:xfrm>
                <a:off x="8951" y="761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2,29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79" name="Rectangle 915"/>
              <p:cNvSpPr>
                <a:spLocks noChangeArrowheads="1"/>
              </p:cNvSpPr>
              <p:nvPr/>
            </p:nvSpPr>
            <p:spPr bwMode="auto">
              <a:xfrm>
                <a:off x="9640" y="761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2,47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78" name="Rectangle 914"/>
              <p:cNvSpPr>
                <a:spLocks noChangeArrowheads="1"/>
              </p:cNvSpPr>
              <p:nvPr/>
            </p:nvSpPr>
            <p:spPr bwMode="auto">
              <a:xfrm>
                <a:off x="10330" y="761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2,59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77" name="Rectangle 913"/>
              <p:cNvSpPr>
                <a:spLocks noChangeArrowheads="1"/>
              </p:cNvSpPr>
              <p:nvPr/>
            </p:nvSpPr>
            <p:spPr bwMode="auto">
              <a:xfrm>
                <a:off x="11020" y="761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2,72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76" name="Rectangle 912"/>
              <p:cNvSpPr>
                <a:spLocks noChangeArrowheads="1"/>
              </p:cNvSpPr>
              <p:nvPr/>
            </p:nvSpPr>
            <p:spPr bwMode="auto">
              <a:xfrm>
                <a:off x="11709" y="761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2,73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75" name="Rectangle 911"/>
              <p:cNvSpPr>
                <a:spLocks noChangeArrowheads="1"/>
              </p:cNvSpPr>
              <p:nvPr/>
            </p:nvSpPr>
            <p:spPr bwMode="auto">
              <a:xfrm>
                <a:off x="12399" y="7616"/>
                <a:ext cx="31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2,78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74" name="Rectangle 910"/>
              <p:cNvSpPr>
                <a:spLocks noChangeArrowheads="1"/>
              </p:cNvSpPr>
              <p:nvPr/>
            </p:nvSpPr>
            <p:spPr bwMode="auto">
              <a:xfrm>
                <a:off x="5397" y="7906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464,9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73" name="Rectangle 909"/>
              <p:cNvSpPr>
                <a:spLocks noChangeArrowheads="1"/>
              </p:cNvSpPr>
              <p:nvPr/>
            </p:nvSpPr>
            <p:spPr bwMode="auto">
              <a:xfrm>
                <a:off x="6087" y="7906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525,5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72" name="Rectangle 908"/>
              <p:cNvSpPr>
                <a:spLocks noChangeArrowheads="1"/>
              </p:cNvSpPr>
              <p:nvPr/>
            </p:nvSpPr>
            <p:spPr bwMode="auto">
              <a:xfrm>
                <a:off x="6777" y="7906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564,5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71" name="Rectangle 907"/>
              <p:cNvSpPr>
                <a:spLocks noChangeArrowheads="1"/>
              </p:cNvSpPr>
              <p:nvPr/>
            </p:nvSpPr>
            <p:spPr bwMode="auto">
              <a:xfrm>
                <a:off x="7466" y="7906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643,4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70" name="Rectangle 906"/>
              <p:cNvSpPr>
                <a:spLocks noChangeArrowheads="1"/>
              </p:cNvSpPr>
              <p:nvPr/>
            </p:nvSpPr>
            <p:spPr bwMode="auto">
              <a:xfrm>
                <a:off x="8156" y="7906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736,9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69" name="Rectangle 905"/>
              <p:cNvSpPr>
                <a:spLocks noChangeArrowheads="1"/>
              </p:cNvSpPr>
              <p:nvPr/>
            </p:nvSpPr>
            <p:spPr bwMode="auto">
              <a:xfrm>
                <a:off x="8846" y="7906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808,0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68" name="Rectangle 904"/>
              <p:cNvSpPr>
                <a:spLocks noChangeArrowheads="1"/>
              </p:cNvSpPr>
              <p:nvPr/>
            </p:nvSpPr>
            <p:spPr bwMode="auto">
              <a:xfrm>
                <a:off x="9535" y="7906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872,4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67" name="Rectangle 903"/>
              <p:cNvSpPr>
                <a:spLocks noChangeArrowheads="1"/>
              </p:cNvSpPr>
              <p:nvPr/>
            </p:nvSpPr>
            <p:spPr bwMode="auto">
              <a:xfrm>
                <a:off x="10225" y="7906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916,4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66" name="Rectangle 902"/>
              <p:cNvSpPr>
                <a:spLocks noChangeArrowheads="1"/>
              </p:cNvSpPr>
              <p:nvPr/>
            </p:nvSpPr>
            <p:spPr bwMode="auto">
              <a:xfrm>
                <a:off x="10915" y="7906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960,1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65" name="Rectangle 901"/>
              <p:cNvSpPr>
                <a:spLocks noChangeArrowheads="1"/>
              </p:cNvSpPr>
              <p:nvPr/>
            </p:nvSpPr>
            <p:spPr bwMode="auto">
              <a:xfrm>
                <a:off x="11604" y="7906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963,9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64" name="Rectangle 900"/>
              <p:cNvSpPr>
                <a:spLocks noChangeArrowheads="1"/>
              </p:cNvSpPr>
              <p:nvPr/>
            </p:nvSpPr>
            <p:spPr bwMode="auto">
              <a:xfrm>
                <a:off x="12294" y="7906"/>
                <a:ext cx="4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981,7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63" name="Rectangle 899"/>
              <p:cNvSpPr>
                <a:spLocks noChangeArrowheads="1"/>
              </p:cNvSpPr>
              <p:nvPr/>
            </p:nvSpPr>
            <p:spPr bwMode="auto">
              <a:xfrm>
                <a:off x="11544" y="138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2055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62" name="Rectangle 898"/>
              <p:cNvSpPr>
                <a:spLocks noChangeArrowheads="1"/>
              </p:cNvSpPr>
              <p:nvPr/>
            </p:nvSpPr>
            <p:spPr bwMode="auto">
              <a:xfrm>
                <a:off x="12234" y="138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2060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61" name="Rectangle 897"/>
              <p:cNvSpPr>
                <a:spLocks noChangeArrowheads="1"/>
              </p:cNvSpPr>
              <p:nvPr/>
            </p:nvSpPr>
            <p:spPr bwMode="auto">
              <a:xfrm>
                <a:off x="6717" y="138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2020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60" name="Rectangle 896"/>
              <p:cNvSpPr>
                <a:spLocks noChangeArrowheads="1"/>
              </p:cNvSpPr>
              <p:nvPr/>
            </p:nvSpPr>
            <p:spPr bwMode="auto">
              <a:xfrm>
                <a:off x="7406" y="138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2025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59" name="Rectangle 895"/>
              <p:cNvSpPr>
                <a:spLocks noChangeArrowheads="1"/>
              </p:cNvSpPr>
              <p:nvPr/>
            </p:nvSpPr>
            <p:spPr bwMode="auto">
              <a:xfrm>
                <a:off x="8096" y="138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2030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58" name="Rectangle 894"/>
              <p:cNvSpPr>
                <a:spLocks noChangeArrowheads="1"/>
              </p:cNvSpPr>
              <p:nvPr/>
            </p:nvSpPr>
            <p:spPr bwMode="auto">
              <a:xfrm>
                <a:off x="8786" y="138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2035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57" name="Rectangle 893"/>
              <p:cNvSpPr>
                <a:spLocks noChangeArrowheads="1"/>
              </p:cNvSpPr>
              <p:nvPr/>
            </p:nvSpPr>
            <p:spPr bwMode="auto">
              <a:xfrm>
                <a:off x="45" y="7354"/>
                <a:ext cx="105" cy="2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sl-SI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56" name="Rectangle 892"/>
              <p:cNvSpPr>
                <a:spLocks noChangeArrowheads="1"/>
              </p:cNvSpPr>
              <p:nvPr/>
            </p:nvSpPr>
            <p:spPr bwMode="auto">
              <a:xfrm>
                <a:off x="45" y="7892"/>
                <a:ext cx="376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Primanjkljaj</a:t>
                </a: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II. v BDP-</a:t>
                </a:r>
                <a:r>
                  <a:rPr kumimoji="0" lang="en-US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ju</a:t>
                </a: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r>
                  <a:rPr kumimoji="0" lang="en-US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iz</a:t>
                </a: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r>
                  <a:rPr kumimoji="0" lang="en-US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leta</a:t>
                </a: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2012 (</a:t>
                </a:r>
                <a:r>
                  <a:rPr kumimoji="0" lang="en-US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mio</a:t>
                </a: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EUR)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55" name="Rectangle 891"/>
              <p:cNvSpPr>
                <a:spLocks noChangeArrowheads="1"/>
              </p:cNvSpPr>
              <p:nvPr/>
            </p:nvSpPr>
            <p:spPr bwMode="auto">
              <a:xfrm>
                <a:off x="9475" y="138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2040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54" name="Rectangle 890"/>
              <p:cNvSpPr>
                <a:spLocks noChangeArrowheads="1"/>
              </p:cNvSpPr>
              <p:nvPr/>
            </p:nvSpPr>
            <p:spPr bwMode="auto">
              <a:xfrm>
                <a:off x="10165" y="138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2045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53" name="Rectangle 889"/>
              <p:cNvSpPr>
                <a:spLocks noChangeArrowheads="1"/>
              </p:cNvSpPr>
              <p:nvPr/>
            </p:nvSpPr>
            <p:spPr bwMode="auto">
              <a:xfrm>
                <a:off x="10855" y="138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2050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52" name="Rectangle 888"/>
              <p:cNvSpPr>
                <a:spLocks noChangeArrowheads="1"/>
              </p:cNvSpPr>
              <p:nvPr/>
            </p:nvSpPr>
            <p:spPr bwMode="auto">
              <a:xfrm>
                <a:off x="1199" y="138"/>
                <a:ext cx="79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IZDATKI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51" name="Rectangle 887"/>
              <p:cNvSpPr>
                <a:spLocks noChangeArrowheads="1"/>
              </p:cNvSpPr>
              <p:nvPr/>
            </p:nvSpPr>
            <p:spPr bwMode="auto">
              <a:xfrm>
                <a:off x="3313" y="28"/>
                <a:ext cx="165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Vrednost v 2012 (mio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50" name="Rectangle 886"/>
              <p:cNvSpPr>
                <a:spLocks noChangeArrowheads="1"/>
              </p:cNvSpPr>
              <p:nvPr/>
            </p:nvSpPr>
            <p:spPr bwMode="auto">
              <a:xfrm>
                <a:off x="3973" y="262"/>
                <a:ext cx="45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EUR)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49" name="Rectangle 885"/>
              <p:cNvSpPr>
                <a:spLocks noChangeArrowheads="1"/>
              </p:cNvSpPr>
              <p:nvPr/>
            </p:nvSpPr>
            <p:spPr bwMode="auto">
              <a:xfrm>
                <a:off x="5337" y="138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48" name="Rectangle 884"/>
              <p:cNvSpPr>
                <a:spLocks noChangeArrowheads="1"/>
              </p:cNvSpPr>
              <p:nvPr/>
            </p:nvSpPr>
            <p:spPr bwMode="auto">
              <a:xfrm>
                <a:off x="6027" y="138"/>
                <a:ext cx="3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2015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47" name="Rectangle 883"/>
              <p:cNvSpPr>
                <a:spLocks noChangeArrowheads="1"/>
              </p:cNvSpPr>
              <p:nvPr/>
            </p:nvSpPr>
            <p:spPr bwMode="auto">
              <a:xfrm>
                <a:off x="45" y="6126"/>
                <a:ext cx="190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Primanjkljaj I. (% BDP)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46" name="Rectangle 882"/>
              <p:cNvSpPr>
                <a:spLocks noChangeArrowheads="1"/>
              </p:cNvSpPr>
              <p:nvPr/>
            </p:nvSpPr>
            <p:spPr bwMode="auto">
              <a:xfrm>
                <a:off x="45" y="6402"/>
                <a:ext cx="373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Primanjkljaj</a:t>
                </a: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I. v BDP-</a:t>
                </a:r>
                <a:r>
                  <a:rPr kumimoji="0" lang="en-US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ju</a:t>
                </a: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r>
                  <a:rPr kumimoji="0" lang="en-US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iz</a:t>
                </a: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r>
                  <a:rPr kumimoji="0" lang="en-US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leta</a:t>
                </a: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2012 (</a:t>
                </a:r>
                <a:r>
                  <a:rPr kumimoji="0" lang="en-US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mio</a:t>
                </a: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EUR)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45" name="Rectangle 881"/>
              <p:cNvSpPr>
                <a:spLocks noChangeArrowheads="1"/>
              </p:cNvSpPr>
              <p:nvPr/>
            </p:nvSpPr>
            <p:spPr bwMode="auto">
              <a:xfrm>
                <a:off x="45" y="6871"/>
                <a:ext cx="106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DZZ (% BDP)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44" name="Rectangle 880"/>
              <p:cNvSpPr>
                <a:spLocks noChangeArrowheads="1"/>
              </p:cNvSpPr>
              <p:nvPr/>
            </p:nvSpPr>
            <p:spPr bwMode="auto">
              <a:xfrm>
                <a:off x="45" y="7133"/>
                <a:ext cx="202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DZZ v letu 2012 (mio EUR)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43" name="Rectangle 879"/>
              <p:cNvSpPr>
                <a:spLocks noChangeArrowheads="1"/>
              </p:cNvSpPr>
              <p:nvPr/>
            </p:nvSpPr>
            <p:spPr bwMode="auto">
              <a:xfrm>
                <a:off x="45" y="7616"/>
                <a:ext cx="198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Primanjkljaj II. (% BDP)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42" name="Rectangle 878"/>
              <p:cNvSpPr>
                <a:spLocks noChangeArrowheads="1"/>
              </p:cNvSpPr>
              <p:nvPr/>
            </p:nvSpPr>
            <p:spPr bwMode="auto">
              <a:xfrm>
                <a:off x="45" y="6623"/>
                <a:ext cx="105" cy="2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sl-SI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141" name="Line 877"/>
              <p:cNvSpPr>
                <a:spLocks noChangeShapeType="1"/>
              </p:cNvSpPr>
              <p:nvPr/>
            </p:nvSpPr>
            <p:spPr bwMode="auto">
              <a:xfrm flipV="1">
                <a:off x="0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40" name="Rectangle 876"/>
              <p:cNvSpPr>
                <a:spLocks noChangeArrowheads="1"/>
              </p:cNvSpPr>
              <p:nvPr/>
            </p:nvSpPr>
            <p:spPr bwMode="auto">
              <a:xfrm>
                <a:off x="0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39" name="Line 875"/>
              <p:cNvSpPr>
                <a:spLocks noChangeShapeType="1"/>
              </p:cNvSpPr>
              <p:nvPr/>
            </p:nvSpPr>
            <p:spPr bwMode="auto">
              <a:xfrm flipV="1">
                <a:off x="3163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38" name="Rectangle 874"/>
              <p:cNvSpPr>
                <a:spLocks noChangeArrowheads="1"/>
              </p:cNvSpPr>
              <p:nvPr/>
            </p:nvSpPr>
            <p:spPr bwMode="auto">
              <a:xfrm>
                <a:off x="3163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37" name="Line 873"/>
              <p:cNvSpPr>
                <a:spLocks noChangeShapeType="1"/>
              </p:cNvSpPr>
              <p:nvPr/>
            </p:nvSpPr>
            <p:spPr bwMode="auto">
              <a:xfrm flipV="1">
                <a:off x="5202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36" name="Rectangle 872"/>
              <p:cNvSpPr>
                <a:spLocks noChangeArrowheads="1"/>
              </p:cNvSpPr>
              <p:nvPr/>
            </p:nvSpPr>
            <p:spPr bwMode="auto">
              <a:xfrm>
                <a:off x="5202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35" name="Line 871"/>
              <p:cNvSpPr>
                <a:spLocks noChangeShapeType="1"/>
              </p:cNvSpPr>
              <p:nvPr/>
            </p:nvSpPr>
            <p:spPr bwMode="auto">
              <a:xfrm flipV="1">
                <a:off x="5892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34" name="Rectangle 870"/>
              <p:cNvSpPr>
                <a:spLocks noChangeArrowheads="1"/>
              </p:cNvSpPr>
              <p:nvPr/>
            </p:nvSpPr>
            <p:spPr bwMode="auto">
              <a:xfrm>
                <a:off x="5892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33" name="Line 869"/>
              <p:cNvSpPr>
                <a:spLocks noChangeShapeType="1"/>
              </p:cNvSpPr>
              <p:nvPr/>
            </p:nvSpPr>
            <p:spPr bwMode="auto">
              <a:xfrm flipV="1">
                <a:off x="6582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32" name="Rectangle 868"/>
              <p:cNvSpPr>
                <a:spLocks noChangeArrowheads="1"/>
              </p:cNvSpPr>
              <p:nvPr/>
            </p:nvSpPr>
            <p:spPr bwMode="auto">
              <a:xfrm>
                <a:off x="6582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31" name="Line 867"/>
              <p:cNvSpPr>
                <a:spLocks noChangeShapeType="1"/>
              </p:cNvSpPr>
              <p:nvPr/>
            </p:nvSpPr>
            <p:spPr bwMode="auto">
              <a:xfrm flipV="1">
                <a:off x="7271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30" name="Rectangle 866"/>
              <p:cNvSpPr>
                <a:spLocks noChangeArrowheads="1"/>
              </p:cNvSpPr>
              <p:nvPr/>
            </p:nvSpPr>
            <p:spPr bwMode="auto">
              <a:xfrm>
                <a:off x="7271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29" name="Line 865"/>
              <p:cNvSpPr>
                <a:spLocks noChangeShapeType="1"/>
              </p:cNvSpPr>
              <p:nvPr/>
            </p:nvSpPr>
            <p:spPr bwMode="auto">
              <a:xfrm flipV="1">
                <a:off x="7961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28" name="Rectangle 864"/>
              <p:cNvSpPr>
                <a:spLocks noChangeArrowheads="1"/>
              </p:cNvSpPr>
              <p:nvPr/>
            </p:nvSpPr>
            <p:spPr bwMode="auto">
              <a:xfrm>
                <a:off x="7961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27" name="Line 863"/>
              <p:cNvSpPr>
                <a:spLocks noChangeShapeType="1"/>
              </p:cNvSpPr>
              <p:nvPr/>
            </p:nvSpPr>
            <p:spPr bwMode="auto">
              <a:xfrm flipV="1">
                <a:off x="8651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26" name="Rectangle 862"/>
              <p:cNvSpPr>
                <a:spLocks noChangeArrowheads="1"/>
              </p:cNvSpPr>
              <p:nvPr/>
            </p:nvSpPr>
            <p:spPr bwMode="auto">
              <a:xfrm>
                <a:off x="8651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25" name="Line 861"/>
              <p:cNvSpPr>
                <a:spLocks noChangeShapeType="1"/>
              </p:cNvSpPr>
              <p:nvPr/>
            </p:nvSpPr>
            <p:spPr bwMode="auto">
              <a:xfrm flipV="1">
                <a:off x="9340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24" name="Rectangle 860"/>
              <p:cNvSpPr>
                <a:spLocks noChangeArrowheads="1"/>
              </p:cNvSpPr>
              <p:nvPr/>
            </p:nvSpPr>
            <p:spPr bwMode="auto">
              <a:xfrm>
                <a:off x="9340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23" name="Line 859"/>
              <p:cNvSpPr>
                <a:spLocks noChangeShapeType="1"/>
              </p:cNvSpPr>
              <p:nvPr/>
            </p:nvSpPr>
            <p:spPr bwMode="auto">
              <a:xfrm flipV="1">
                <a:off x="10030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22" name="Rectangle 858"/>
              <p:cNvSpPr>
                <a:spLocks noChangeArrowheads="1"/>
              </p:cNvSpPr>
              <p:nvPr/>
            </p:nvSpPr>
            <p:spPr bwMode="auto">
              <a:xfrm>
                <a:off x="10030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21" name="Line 857"/>
              <p:cNvSpPr>
                <a:spLocks noChangeShapeType="1"/>
              </p:cNvSpPr>
              <p:nvPr/>
            </p:nvSpPr>
            <p:spPr bwMode="auto">
              <a:xfrm flipV="1">
                <a:off x="10720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20" name="Rectangle 856"/>
              <p:cNvSpPr>
                <a:spLocks noChangeArrowheads="1"/>
              </p:cNvSpPr>
              <p:nvPr/>
            </p:nvSpPr>
            <p:spPr bwMode="auto">
              <a:xfrm>
                <a:off x="10720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19" name="Line 855"/>
              <p:cNvSpPr>
                <a:spLocks noChangeShapeType="1"/>
              </p:cNvSpPr>
              <p:nvPr/>
            </p:nvSpPr>
            <p:spPr bwMode="auto">
              <a:xfrm flipV="1">
                <a:off x="11409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18" name="Rectangle 854"/>
              <p:cNvSpPr>
                <a:spLocks noChangeArrowheads="1"/>
              </p:cNvSpPr>
              <p:nvPr/>
            </p:nvSpPr>
            <p:spPr bwMode="auto">
              <a:xfrm>
                <a:off x="11409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17" name="Line 853"/>
              <p:cNvSpPr>
                <a:spLocks noChangeShapeType="1"/>
              </p:cNvSpPr>
              <p:nvPr/>
            </p:nvSpPr>
            <p:spPr bwMode="auto">
              <a:xfrm flipV="1">
                <a:off x="12099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16" name="Rectangle 852"/>
              <p:cNvSpPr>
                <a:spLocks noChangeArrowheads="1"/>
              </p:cNvSpPr>
              <p:nvPr/>
            </p:nvSpPr>
            <p:spPr bwMode="auto">
              <a:xfrm>
                <a:off x="12099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15" name="Rectangle 851"/>
              <p:cNvSpPr>
                <a:spLocks noChangeArrowheads="1"/>
              </p:cNvSpPr>
              <p:nvPr/>
            </p:nvSpPr>
            <p:spPr bwMode="auto">
              <a:xfrm>
                <a:off x="15" y="-14"/>
                <a:ext cx="12789" cy="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14" name="Line 850"/>
              <p:cNvSpPr>
                <a:spLocks noChangeShapeType="1"/>
              </p:cNvSpPr>
              <p:nvPr/>
            </p:nvSpPr>
            <p:spPr bwMode="auto">
              <a:xfrm flipV="1">
                <a:off x="12789" y="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13" name="Rectangle 849"/>
              <p:cNvSpPr>
                <a:spLocks noChangeArrowheads="1"/>
              </p:cNvSpPr>
              <p:nvPr/>
            </p:nvSpPr>
            <p:spPr bwMode="auto">
              <a:xfrm>
                <a:off x="12789" y="-14"/>
                <a:ext cx="1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12" name="Rectangle 848"/>
              <p:cNvSpPr>
                <a:spLocks noChangeArrowheads="1"/>
              </p:cNvSpPr>
              <p:nvPr/>
            </p:nvSpPr>
            <p:spPr bwMode="auto">
              <a:xfrm>
                <a:off x="3148" y="14"/>
                <a:ext cx="30" cy="48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11" name="Line 847"/>
              <p:cNvSpPr>
                <a:spLocks noChangeShapeType="1"/>
              </p:cNvSpPr>
              <p:nvPr/>
            </p:nvSpPr>
            <p:spPr bwMode="auto">
              <a:xfrm>
                <a:off x="5892" y="14"/>
                <a:ext cx="1" cy="4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10" name="Rectangle 846"/>
              <p:cNvSpPr>
                <a:spLocks noChangeArrowheads="1"/>
              </p:cNvSpPr>
              <p:nvPr/>
            </p:nvSpPr>
            <p:spPr bwMode="auto">
              <a:xfrm>
                <a:off x="5892" y="14"/>
                <a:ext cx="15" cy="45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09" name="Line 845"/>
              <p:cNvSpPr>
                <a:spLocks noChangeShapeType="1"/>
              </p:cNvSpPr>
              <p:nvPr/>
            </p:nvSpPr>
            <p:spPr bwMode="auto">
              <a:xfrm>
                <a:off x="6582" y="14"/>
                <a:ext cx="1" cy="4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08" name="Rectangle 844"/>
              <p:cNvSpPr>
                <a:spLocks noChangeArrowheads="1"/>
              </p:cNvSpPr>
              <p:nvPr/>
            </p:nvSpPr>
            <p:spPr bwMode="auto">
              <a:xfrm>
                <a:off x="6582" y="14"/>
                <a:ext cx="15" cy="45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07" name="Line 843"/>
              <p:cNvSpPr>
                <a:spLocks noChangeShapeType="1"/>
              </p:cNvSpPr>
              <p:nvPr/>
            </p:nvSpPr>
            <p:spPr bwMode="auto">
              <a:xfrm>
                <a:off x="7271" y="14"/>
                <a:ext cx="1" cy="4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06" name="Rectangle 842"/>
              <p:cNvSpPr>
                <a:spLocks noChangeArrowheads="1"/>
              </p:cNvSpPr>
              <p:nvPr/>
            </p:nvSpPr>
            <p:spPr bwMode="auto">
              <a:xfrm>
                <a:off x="7271" y="14"/>
                <a:ext cx="15" cy="45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05" name="Line 841"/>
              <p:cNvSpPr>
                <a:spLocks noChangeShapeType="1"/>
              </p:cNvSpPr>
              <p:nvPr/>
            </p:nvSpPr>
            <p:spPr bwMode="auto">
              <a:xfrm>
                <a:off x="7961" y="14"/>
                <a:ext cx="1" cy="4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04" name="Rectangle 840"/>
              <p:cNvSpPr>
                <a:spLocks noChangeArrowheads="1"/>
              </p:cNvSpPr>
              <p:nvPr/>
            </p:nvSpPr>
            <p:spPr bwMode="auto">
              <a:xfrm>
                <a:off x="7961" y="14"/>
                <a:ext cx="15" cy="45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03" name="Line 839"/>
              <p:cNvSpPr>
                <a:spLocks noChangeShapeType="1"/>
              </p:cNvSpPr>
              <p:nvPr/>
            </p:nvSpPr>
            <p:spPr bwMode="auto">
              <a:xfrm>
                <a:off x="8651" y="14"/>
                <a:ext cx="1" cy="4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02" name="Rectangle 838"/>
              <p:cNvSpPr>
                <a:spLocks noChangeArrowheads="1"/>
              </p:cNvSpPr>
              <p:nvPr/>
            </p:nvSpPr>
            <p:spPr bwMode="auto">
              <a:xfrm>
                <a:off x="8651" y="14"/>
                <a:ext cx="15" cy="45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01" name="Line 837"/>
              <p:cNvSpPr>
                <a:spLocks noChangeShapeType="1"/>
              </p:cNvSpPr>
              <p:nvPr/>
            </p:nvSpPr>
            <p:spPr bwMode="auto">
              <a:xfrm>
                <a:off x="9340" y="14"/>
                <a:ext cx="1" cy="4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100" name="Rectangle 836"/>
              <p:cNvSpPr>
                <a:spLocks noChangeArrowheads="1"/>
              </p:cNvSpPr>
              <p:nvPr/>
            </p:nvSpPr>
            <p:spPr bwMode="auto">
              <a:xfrm>
                <a:off x="9340" y="14"/>
                <a:ext cx="15" cy="45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99" name="Line 835"/>
              <p:cNvSpPr>
                <a:spLocks noChangeShapeType="1"/>
              </p:cNvSpPr>
              <p:nvPr/>
            </p:nvSpPr>
            <p:spPr bwMode="auto">
              <a:xfrm>
                <a:off x="10030" y="14"/>
                <a:ext cx="1" cy="4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98" name="Rectangle 834"/>
              <p:cNvSpPr>
                <a:spLocks noChangeArrowheads="1"/>
              </p:cNvSpPr>
              <p:nvPr/>
            </p:nvSpPr>
            <p:spPr bwMode="auto">
              <a:xfrm>
                <a:off x="10030" y="14"/>
                <a:ext cx="15" cy="45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97" name="Line 833"/>
              <p:cNvSpPr>
                <a:spLocks noChangeShapeType="1"/>
              </p:cNvSpPr>
              <p:nvPr/>
            </p:nvSpPr>
            <p:spPr bwMode="auto">
              <a:xfrm>
                <a:off x="10720" y="14"/>
                <a:ext cx="1" cy="4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96" name="Rectangle 832"/>
              <p:cNvSpPr>
                <a:spLocks noChangeArrowheads="1"/>
              </p:cNvSpPr>
              <p:nvPr/>
            </p:nvSpPr>
            <p:spPr bwMode="auto">
              <a:xfrm>
                <a:off x="10720" y="14"/>
                <a:ext cx="15" cy="45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95" name="Line 831"/>
              <p:cNvSpPr>
                <a:spLocks noChangeShapeType="1"/>
              </p:cNvSpPr>
              <p:nvPr/>
            </p:nvSpPr>
            <p:spPr bwMode="auto">
              <a:xfrm>
                <a:off x="11409" y="14"/>
                <a:ext cx="1" cy="4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94" name="Rectangle 830"/>
              <p:cNvSpPr>
                <a:spLocks noChangeArrowheads="1"/>
              </p:cNvSpPr>
              <p:nvPr/>
            </p:nvSpPr>
            <p:spPr bwMode="auto">
              <a:xfrm>
                <a:off x="11409" y="14"/>
                <a:ext cx="15" cy="45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93" name="Line 829"/>
              <p:cNvSpPr>
                <a:spLocks noChangeShapeType="1"/>
              </p:cNvSpPr>
              <p:nvPr/>
            </p:nvSpPr>
            <p:spPr bwMode="auto">
              <a:xfrm>
                <a:off x="12099" y="14"/>
                <a:ext cx="1" cy="4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92" name="Rectangle 828"/>
              <p:cNvSpPr>
                <a:spLocks noChangeArrowheads="1"/>
              </p:cNvSpPr>
              <p:nvPr/>
            </p:nvSpPr>
            <p:spPr bwMode="auto">
              <a:xfrm>
                <a:off x="12099" y="14"/>
                <a:ext cx="15" cy="45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91" name="Rectangle 827"/>
              <p:cNvSpPr>
                <a:spLocks noChangeArrowheads="1"/>
              </p:cNvSpPr>
              <p:nvPr/>
            </p:nvSpPr>
            <p:spPr bwMode="auto">
              <a:xfrm>
                <a:off x="15" y="469"/>
                <a:ext cx="12789" cy="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90" name="Line 826"/>
              <p:cNvSpPr>
                <a:spLocks noChangeShapeType="1"/>
              </p:cNvSpPr>
              <p:nvPr/>
            </p:nvSpPr>
            <p:spPr bwMode="auto">
              <a:xfrm>
                <a:off x="15" y="759"/>
                <a:ext cx="3148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89" name="Rectangle 825"/>
              <p:cNvSpPr>
                <a:spLocks noChangeArrowheads="1"/>
              </p:cNvSpPr>
              <p:nvPr/>
            </p:nvSpPr>
            <p:spPr bwMode="auto">
              <a:xfrm>
                <a:off x="15" y="759"/>
                <a:ext cx="3148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88" name="Line 824"/>
              <p:cNvSpPr>
                <a:spLocks noChangeShapeType="1"/>
              </p:cNvSpPr>
              <p:nvPr/>
            </p:nvSpPr>
            <p:spPr bwMode="auto">
              <a:xfrm>
                <a:off x="3178" y="759"/>
                <a:ext cx="2009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87" name="Rectangle 823"/>
              <p:cNvSpPr>
                <a:spLocks noChangeArrowheads="1"/>
              </p:cNvSpPr>
              <p:nvPr/>
            </p:nvSpPr>
            <p:spPr bwMode="auto">
              <a:xfrm>
                <a:off x="3178" y="759"/>
                <a:ext cx="2009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86" name="Line 822"/>
              <p:cNvSpPr>
                <a:spLocks noChangeShapeType="1"/>
              </p:cNvSpPr>
              <p:nvPr/>
            </p:nvSpPr>
            <p:spPr bwMode="auto">
              <a:xfrm>
                <a:off x="5217" y="759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85" name="Rectangle 821"/>
              <p:cNvSpPr>
                <a:spLocks noChangeArrowheads="1"/>
              </p:cNvSpPr>
              <p:nvPr/>
            </p:nvSpPr>
            <p:spPr bwMode="auto">
              <a:xfrm>
                <a:off x="5217" y="759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84" name="Line 820"/>
              <p:cNvSpPr>
                <a:spLocks noChangeShapeType="1"/>
              </p:cNvSpPr>
              <p:nvPr/>
            </p:nvSpPr>
            <p:spPr bwMode="auto">
              <a:xfrm>
                <a:off x="5907" y="759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83" name="Rectangle 819"/>
              <p:cNvSpPr>
                <a:spLocks noChangeArrowheads="1"/>
              </p:cNvSpPr>
              <p:nvPr/>
            </p:nvSpPr>
            <p:spPr bwMode="auto">
              <a:xfrm>
                <a:off x="5907" y="759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82" name="Line 818"/>
              <p:cNvSpPr>
                <a:spLocks noChangeShapeType="1"/>
              </p:cNvSpPr>
              <p:nvPr/>
            </p:nvSpPr>
            <p:spPr bwMode="auto">
              <a:xfrm>
                <a:off x="6597" y="759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81" name="Rectangle 817"/>
              <p:cNvSpPr>
                <a:spLocks noChangeArrowheads="1"/>
              </p:cNvSpPr>
              <p:nvPr/>
            </p:nvSpPr>
            <p:spPr bwMode="auto">
              <a:xfrm>
                <a:off x="6597" y="759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80" name="Line 816"/>
              <p:cNvSpPr>
                <a:spLocks noChangeShapeType="1"/>
              </p:cNvSpPr>
              <p:nvPr/>
            </p:nvSpPr>
            <p:spPr bwMode="auto">
              <a:xfrm>
                <a:off x="7286" y="759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79" name="Rectangle 815"/>
              <p:cNvSpPr>
                <a:spLocks noChangeArrowheads="1"/>
              </p:cNvSpPr>
              <p:nvPr/>
            </p:nvSpPr>
            <p:spPr bwMode="auto">
              <a:xfrm>
                <a:off x="7286" y="759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78" name="Line 814"/>
              <p:cNvSpPr>
                <a:spLocks noChangeShapeType="1"/>
              </p:cNvSpPr>
              <p:nvPr/>
            </p:nvSpPr>
            <p:spPr bwMode="auto">
              <a:xfrm>
                <a:off x="7976" y="759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77" name="Rectangle 813"/>
              <p:cNvSpPr>
                <a:spLocks noChangeArrowheads="1"/>
              </p:cNvSpPr>
              <p:nvPr/>
            </p:nvSpPr>
            <p:spPr bwMode="auto">
              <a:xfrm>
                <a:off x="7976" y="759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76" name="Line 812"/>
              <p:cNvSpPr>
                <a:spLocks noChangeShapeType="1"/>
              </p:cNvSpPr>
              <p:nvPr/>
            </p:nvSpPr>
            <p:spPr bwMode="auto">
              <a:xfrm>
                <a:off x="8666" y="759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75" name="Rectangle 811"/>
              <p:cNvSpPr>
                <a:spLocks noChangeArrowheads="1"/>
              </p:cNvSpPr>
              <p:nvPr/>
            </p:nvSpPr>
            <p:spPr bwMode="auto">
              <a:xfrm>
                <a:off x="8666" y="759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74" name="Line 810"/>
              <p:cNvSpPr>
                <a:spLocks noChangeShapeType="1"/>
              </p:cNvSpPr>
              <p:nvPr/>
            </p:nvSpPr>
            <p:spPr bwMode="auto">
              <a:xfrm>
                <a:off x="9355" y="759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73" name="Rectangle 809"/>
              <p:cNvSpPr>
                <a:spLocks noChangeArrowheads="1"/>
              </p:cNvSpPr>
              <p:nvPr/>
            </p:nvSpPr>
            <p:spPr bwMode="auto">
              <a:xfrm>
                <a:off x="9355" y="759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72" name="Line 808"/>
              <p:cNvSpPr>
                <a:spLocks noChangeShapeType="1"/>
              </p:cNvSpPr>
              <p:nvPr/>
            </p:nvSpPr>
            <p:spPr bwMode="auto">
              <a:xfrm>
                <a:off x="10045" y="759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71" name="Rectangle 807"/>
              <p:cNvSpPr>
                <a:spLocks noChangeArrowheads="1"/>
              </p:cNvSpPr>
              <p:nvPr/>
            </p:nvSpPr>
            <p:spPr bwMode="auto">
              <a:xfrm>
                <a:off x="10045" y="759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70" name="Line 806"/>
              <p:cNvSpPr>
                <a:spLocks noChangeShapeType="1"/>
              </p:cNvSpPr>
              <p:nvPr/>
            </p:nvSpPr>
            <p:spPr bwMode="auto">
              <a:xfrm>
                <a:off x="10735" y="759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69" name="Rectangle 805"/>
              <p:cNvSpPr>
                <a:spLocks noChangeArrowheads="1"/>
              </p:cNvSpPr>
              <p:nvPr/>
            </p:nvSpPr>
            <p:spPr bwMode="auto">
              <a:xfrm>
                <a:off x="10735" y="759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68" name="Line 804"/>
              <p:cNvSpPr>
                <a:spLocks noChangeShapeType="1"/>
              </p:cNvSpPr>
              <p:nvPr/>
            </p:nvSpPr>
            <p:spPr bwMode="auto">
              <a:xfrm>
                <a:off x="11424" y="759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67" name="Rectangle 803"/>
              <p:cNvSpPr>
                <a:spLocks noChangeArrowheads="1"/>
              </p:cNvSpPr>
              <p:nvPr/>
            </p:nvSpPr>
            <p:spPr bwMode="auto">
              <a:xfrm>
                <a:off x="11424" y="759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66" name="Line 802"/>
              <p:cNvSpPr>
                <a:spLocks noChangeShapeType="1"/>
              </p:cNvSpPr>
              <p:nvPr/>
            </p:nvSpPr>
            <p:spPr bwMode="auto">
              <a:xfrm>
                <a:off x="12114" y="759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11864" name="Group 600"/>
            <p:cNvGrpSpPr>
              <a:grpSpLocks/>
            </p:cNvGrpSpPr>
            <p:nvPr/>
          </p:nvGrpSpPr>
          <p:grpSpPr bwMode="auto">
            <a:xfrm>
              <a:off x="-15" y="-14"/>
              <a:ext cx="12819" cy="2939"/>
              <a:chOff x="-15" y="-14"/>
              <a:chExt cx="12819" cy="2939"/>
            </a:xfrm>
          </p:grpSpPr>
          <p:sp>
            <p:nvSpPr>
              <p:cNvPr id="12064" name="Rectangle 800"/>
              <p:cNvSpPr>
                <a:spLocks noChangeArrowheads="1"/>
              </p:cNvSpPr>
              <p:nvPr/>
            </p:nvSpPr>
            <p:spPr bwMode="auto">
              <a:xfrm>
                <a:off x="12114" y="759"/>
                <a:ext cx="660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63" name="Line 799"/>
              <p:cNvSpPr>
                <a:spLocks noChangeShapeType="1"/>
              </p:cNvSpPr>
              <p:nvPr/>
            </p:nvSpPr>
            <p:spPr bwMode="auto">
              <a:xfrm>
                <a:off x="15" y="1035"/>
                <a:ext cx="3148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62" name="Rectangle 798"/>
              <p:cNvSpPr>
                <a:spLocks noChangeArrowheads="1"/>
              </p:cNvSpPr>
              <p:nvPr/>
            </p:nvSpPr>
            <p:spPr bwMode="auto">
              <a:xfrm>
                <a:off x="15" y="1035"/>
                <a:ext cx="3148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61" name="Line 797"/>
              <p:cNvSpPr>
                <a:spLocks noChangeShapeType="1"/>
              </p:cNvSpPr>
              <p:nvPr/>
            </p:nvSpPr>
            <p:spPr bwMode="auto">
              <a:xfrm>
                <a:off x="3178" y="1035"/>
                <a:ext cx="2009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60" name="Rectangle 796"/>
              <p:cNvSpPr>
                <a:spLocks noChangeArrowheads="1"/>
              </p:cNvSpPr>
              <p:nvPr/>
            </p:nvSpPr>
            <p:spPr bwMode="auto">
              <a:xfrm>
                <a:off x="3178" y="1035"/>
                <a:ext cx="2009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59" name="Line 795"/>
              <p:cNvSpPr>
                <a:spLocks noChangeShapeType="1"/>
              </p:cNvSpPr>
              <p:nvPr/>
            </p:nvSpPr>
            <p:spPr bwMode="auto">
              <a:xfrm>
                <a:off x="5217" y="1035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58" name="Rectangle 794"/>
              <p:cNvSpPr>
                <a:spLocks noChangeArrowheads="1"/>
              </p:cNvSpPr>
              <p:nvPr/>
            </p:nvSpPr>
            <p:spPr bwMode="auto">
              <a:xfrm>
                <a:off x="5217" y="1035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57" name="Line 793"/>
              <p:cNvSpPr>
                <a:spLocks noChangeShapeType="1"/>
              </p:cNvSpPr>
              <p:nvPr/>
            </p:nvSpPr>
            <p:spPr bwMode="auto">
              <a:xfrm>
                <a:off x="5907" y="1035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56" name="Rectangle 792"/>
              <p:cNvSpPr>
                <a:spLocks noChangeArrowheads="1"/>
              </p:cNvSpPr>
              <p:nvPr/>
            </p:nvSpPr>
            <p:spPr bwMode="auto">
              <a:xfrm>
                <a:off x="5907" y="1035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55" name="Line 791"/>
              <p:cNvSpPr>
                <a:spLocks noChangeShapeType="1"/>
              </p:cNvSpPr>
              <p:nvPr/>
            </p:nvSpPr>
            <p:spPr bwMode="auto">
              <a:xfrm>
                <a:off x="6597" y="1035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54" name="Rectangle 790"/>
              <p:cNvSpPr>
                <a:spLocks noChangeArrowheads="1"/>
              </p:cNvSpPr>
              <p:nvPr/>
            </p:nvSpPr>
            <p:spPr bwMode="auto">
              <a:xfrm>
                <a:off x="6597" y="1035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53" name="Line 789"/>
              <p:cNvSpPr>
                <a:spLocks noChangeShapeType="1"/>
              </p:cNvSpPr>
              <p:nvPr/>
            </p:nvSpPr>
            <p:spPr bwMode="auto">
              <a:xfrm>
                <a:off x="7286" y="1035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52" name="Rectangle 788"/>
              <p:cNvSpPr>
                <a:spLocks noChangeArrowheads="1"/>
              </p:cNvSpPr>
              <p:nvPr/>
            </p:nvSpPr>
            <p:spPr bwMode="auto">
              <a:xfrm>
                <a:off x="7286" y="1035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51" name="Line 787"/>
              <p:cNvSpPr>
                <a:spLocks noChangeShapeType="1"/>
              </p:cNvSpPr>
              <p:nvPr/>
            </p:nvSpPr>
            <p:spPr bwMode="auto">
              <a:xfrm>
                <a:off x="7976" y="1035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50" name="Rectangle 786"/>
              <p:cNvSpPr>
                <a:spLocks noChangeArrowheads="1"/>
              </p:cNvSpPr>
              <p:nvPr/>
            </p:nvSpPr>
            <p:spPr bwMode="auto">
              <a:xfrm>
                <a:off x="7976" y="1035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49" name="Line 785"/>
              <p:cNvSpPr>
                <a:spLocks noChangeShapeType="1"/>
              </p:cNvSpPr>
              <p:nvPr/>
            </p:nvSpPr>
            <p:spPr bwMode="auto">
              <a:xfrm>
                <a:off x="8666" y="1035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48" name="Rectangle 784"/>
              <p:cNvSpPr>
                <a:spLocks noChangeArrowheads="1"/>
              </p:cNvSpPr>
              <p:nvPr/>
            </p:nvSpPr>
            <p:spPr bwMode="auto">
              <a:xfrm>
                <a:off x="8666" y="1035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47" name="Line 783"/>
              <p:cNvSpPr>
                <a:spLocks noChangeShapeType="1"/>
              </p:cNvSpPr>
              <p:nvPr/>
            </p:nvSpPr>
            <p:spPr bwMode="auto">
              <a:xfrm>
                <a:off x="9355" y="1035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46" name="Rectangle 782"/>
              <p:cNvSpPr>
                <a:spLocks noChangeArrowheads="1"/>
              </p:cNvSpPr>
              <p:nvPr/>
            </p:nvSpPr>
            <p:spPr bwMode="auto">
              <a:xfrm>
                <a:off x="9355" y="1035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45" name="Line 781"/>
              <p:cNvSpPr>
                <a:spLocks noChangeShapeType="1"/>
              </p:cNvSpPr>
              <p:nvPr/>
            </p:nvSpPr>
            <p:spPr bwMode="auto">
              <a:xfrm>
                <a:off x="10045" y="1035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44" name="Rectangle 780"/>
              <p:cNvSpPr>
                <a:spLocks noChangeArrowheads="1"/>
              </p:cNvSpPr>
              <p:nvPr/>
            </p:nvSpPr>
            <p:spPr bwMode="auto">
              <a:xfrm>
                <a:off x="10045" y="1035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43" name="Line 779"/>
              <p:cNvSpPr>
                <a:spLocks noChangeShapeType="1"/>
              </p:cNvSpPr>
              <p:nvPr/>
            </p:nvSpPr>
            <p:spPr bwMode="auto">
              <a:xfrm>
                <a:off x="10735" y="1035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42" name="Rectangle 778"/>
              <p:cNvSpPr>
                <a:spLocks noChangeArrowheads="1"/>
              </p:cNvSpPr>
              <p:nvPr/>
            </p:nvSpPr>
            <p:spPr bwMode="auto">
              <a:xfrm>
                <a:off x="10735" y="1035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41" name="Line 777"/>
              <p:cNvSpPr>
                <a:spLocks noChangeShapeType="1"/>
              </p:cNvSpPr>
              <p:nvPr/>
            </p:nvSpPr>
            <p:spPr bwMode="auto">
              <a:xfrm>
                <a:off x="11424" y="1035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40" name="Rectangle 776"/>
              <p:cNvSpPr>
                <a:spLocks noChangeArrowheads="1"/>
              </p:cNvSpPr>
              <p:nvPr/>
            </p:nvSpPr>
            <p:spPr bwMode="auto">
              <a:xfrm>
                <a:off x="11424" y="1035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39" name="Line 775"/>
              <p:cNvSpPr>
                <a:spLocks noChangeShapeType="1"/>
              </p:cNvSpPr>
              <p:nvPr/>
            </p:nvSpPr>
            <p:spPr bwMode="auto">
              <a:xfrm>
                <a:off x="12114" y="1035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38" name="Rectangle 774"/>
              <p:cNvSpPr>
                <a:spLocks noChangeArrowheads="1"/>
              </p:cNvSpPr>
              <p:nvPr/>
            </p:nvSpPr>
            <p:spPr bwMode="auto">
              <a:xfrm>
                <a:off x="12114" y="1035"/>
                <a:ext cx="660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37" name="Line 773"/>
              <p:cNvSpPr>
                <a:spLocks noChangeShapeType="1"/>
              </p:cNvSpPr>
              <p:nvPr/>
            </p:nvSpPr>
            <p:spPr bwMode="auto">
              <a:xfrm>
                <a:off x="15" y="1311"/>
                <a:ext cx="3148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36" name="Rectangle 772"/>
              <p:cNvSpPr>
                <a:spLocks noChangeArrowheads="1"/>
              </p:cNvSpPr>
              <p:nvPr/>
            </p:nvSpPr>
            <p:spPr bwMode="auto">
              <a:xfrm>
                <a:off x="15" y="1311"/>
                <a:ext cx="3148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35" name="Line 771"/>
              <p:cNvSpPr>
                <a:spLocks noChangeShapeType="1"/>
              </p:cNvSpPr>
              <p:nvPr/>
            </p:nvSpPr>
            <p:spPr bwMode="auto">
              <a:xfrm>
                <a:off x="3178" y="1311"/>
                <a:ext cx="2009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34" name="Rectangle 770"/>
              <p:cNvSpPr>
                <a:spLocks noChangeArrowheads="1"/>
              </p:cNvSpPr>
              <p:nvPr/>
            </p:nvSpPr>
            <p:spPr bwMode="auto">
              <a:xfrm>
                <a:off x="3178" y="1311"/>
                <a:ext cx="2009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33" name="Line 769"/>
              <p:cNvSpPr>
                <a:spLocks noChangeShapeType="1"/>
              </p:cNvSpPr>
              <p:nvPr/>
            </p:nvSpPr>
            <p:spPr bwMode="auto">
              <a:xfrm>
                <a:off x="5217" y="131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32" name="Rectangle 768"/>
              <p:cNvSpPr>
                <a:spLocks noChangeArrowheads="1"/>
              </p:cNvSpPr>
              <p:nvPr/>
            </p:nvSpPr>
            <p:spPr bwMode="auto">
              <a:xfrm>
                <a:off x="5217" y="131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31" name="Line 767"/>
              <p:cNvSpPr>
                <a:spLocks noChangeShapeType="1"/>
              </p:cNvSpPr>
              <p:nvPr/>
            </p:nvSpPr>
            <p:spPr bwMode="auto">
              <a:xfrm>
                <a:off x="5907" y="131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30" name="Rectangle 766"/>
              <p:cNvSpPr>
                <a:spLocks noChangeArrowheads="1"/>
              </p:cNvSpPr>
              <p:nvPr/>
            </p:nvSpPr>
            <p:spPr bwMode="auto">
              <a:xfrm>
                <a:off x="5907" y="131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29" name="Line 765"/>
              <p:cNvSpPr>
                <a:spLocks noChangeShapeType="1"/>
              </p:cNvSpPr>
              <p:nvPr/>
            </p:nvSpPr>
            <p:spPr bwMode="auto">
              <a:xfrm>
                <a:off x="6597" y="1311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28" name="Rectangle 764"/>
              <p:cNvSpPr>
                <a:spLocks noChangeArrowheads="1"/>
              </p:cNvSpPr>
              <p:nvPr/>
            </p:nvSpPr>
            <p:spPr bwMode="auto">
              <a:xfrm>
                <a:off x="6597" y="1311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27" name="Line 763"/>
              <p:cNvSpPr>
                <a:spLocks noChangeShapeType="1"/>
              </p:cNvSpPr>
              <p:nvPr/>
            </p:nvSpPr>
            <p:spPr bwMode="auto">
              <a:xfrm>
                <a:off x="7286" y="131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26" name="Rectangle 762"/>
              <p:cNvSpPr>
                <a:spLocks noChangeArrowheads="1"/>
              </p:cNvSpPr>
              <p:nvPr/>
            </p:nvSpPr>
            <p:spPr bwMode="auto">
              <a:xfrm>
                <a:off x="7286" y="131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25" name="Line 761"/>
              <p:cNvSpPr>
                <a:spLocks noChangeShapeType="1"/>
              </p:cNvSpPr>
              <p:nvPr/>
            </p:nvSpPr>
            <p:spPr bwMode="auto">
              <a:xfrm>
                <a:off x="7976" y="131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24" name="Rectangle 760"/>
              <p:cNvSpPr>
                <a:spLocks noChangeArrowheads="1"/>
              </p:cNvSpPr>
              <p:nvPr/>
            </p:nvSpPr>
            <p:spPr bwMode="auto">
              <a:xfrm>
                <a:off x="7976" y="131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23" name="Line 759"/>
              <p:cNvSpPr>
                <a:spLocks noChangeShapeType="1"/>
              </p:cNvSpPr>
              <p:nvPr/>
            </p:nvSpPr>
            <p:spPr bwMode="auto">
              <a:xfrm>
                <a:off x="8666" y="1311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22" name="Rectangle 758"/>
              <p:cNvSpPr>
                <a:spLocks noChangeArrowheads="1"/>
              </p:cNvSpPr>
              <p:nvPr/>
            </p:nvSpPr>
            <p:spPr bwMode="auto">
              <a:xfrm>
                <a:off x="8666" y="1311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21" name="Line 757"/>
              <p:cNvSpPr>
                <a:spLocks noChangeShapeType="1"/>
              </p:cNvSpPr>
              <p:nvPr/>
            </p:nvSpPr>
            <p:spPr bwMode="auto">
              <a:xfrm>
                <a:off x="9355" y="131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20" name="Rectangle 756"/>
              <p:cNvSpPr>
                <a:spLocks noChangeArrowheads="1"/>
              </p:cNvSpPr>
              <p:nvPr/>
            </p:nvSpPr>
            <p:spPr bwMode="auto">
              <a:xfrm>
                <a:off x="9355" y="131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19" name="Line 755"/>
              <p:cNvSpPr>
                <a:spLocks noChangeShapeType="1"/>
              </p:cNvSpPr>
              <p:nvPr/>
            </p:nvSpPr>
            <p:spPr bwMode="auto">
              <a:xfrm>
                <a:off x="10045" y="131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18" name="Rectangle 754"/>
              <p:cNvSpPr>
                <a:spLocks noChangeArrowheads="1"/>
              </p:cNvSpPr>
              <p:nvPr/>
            </p:nvSpPr>
            <p:spPr bwMode="auto">
              <a:xfrm>
                <a:off x="10045" y="131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17" name="Line 753"/>
              <p:cNvSpPr>
                <a:spLocks noChangeShapeType="1"/>
              </p:cNvSpPr>
              <p:nvPr/>
            </p:nvSpPr>
            <p:spPr bwMode="auto">
              <a:xfrm>
                <a:off x="10735" y="1311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16" name="Rectangle 752"/>
              <p:cNvSpPr>
                <a:spLocks noChangeArrowheads="1"/>
              </p:cNvSpPr>
              <p:nvPr/>
            </p:nvSpPr>
            <p:spPr bwMode="auto">
              <a:xfrm>
                <a:off x="10735" y="1311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15" name="Line 751"/>
              <p:cNvSpPr>
                <a:spLocks noChangeShapeType="1"/>
              </p:cNvSpPr>
              <p:nvPr/>
            </p:nvSpPr>
            <p:spPr bwMode="auto">
              <a:xfrm>
                <a:off x="11424" y="131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14" name="Rectangle 750"/>
              <p:cNvSpPr>
                <a:spLocks noChangeArrowheads="1"/>
              </p:cNvSpPr>
              <p:nvPr/>
            </p:nvSpPr>
            <p:spPr bwMode="auto">
              <a:xfrm>
                <a:off x="11424" y="131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13" name="Line 749"/>
              <p:cNvSpPr>
                <a:spLocks noChangeShapeType="1"/>
              </p:cNvSpPr>
              <p:nvPr/>
            </p:nvSpPr>
            <p:spPr bwMode="auto">
              <a:xfrm>
                <a:off x="12114" y="1311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12" name="Rectangle 748"/>
              <p:cNvSpPr>
                <a:spLocks noChangeArrowheads="1"/>
              </p:cNvSpPr>
              <p:nvPr/>
            </p:nvSpPr>
            <p:spPr bwMode="auto">
              <a:xfrm>
                <a:off x="12114" y="1311"/>
                <a:ext cx="660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11" name="Line 747"/>
              <p:cNvSpPr>
                <a:spLocks noChangeShapeType="1"/>
              </p:cNvSpPr>
              <p:nvPr/>
            </p:nvSpPr>
            <p:spPr bwMode="auto">
              <a:xfrm>
                <a:off x="15" y="1587"/>
                <a:ext cx="3148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10" name="Rectangle 746"/>
              <p:cNvSpPr>
                <a:spLocks noChangeArrowheads="1"/>
              </p:cNvSpPr>
              <p:nvPr/>
            </p:nvSpPr>
            <p:spPr bwMode="auto">
              <a:xfrm>
                <a:off x="15" y="1587"/>
                <a:ext cx="3148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09" name="Line 745"/>
              <p:cNvSpPr>
                <a:spLocks noChangeShapeType="1"/>
              </p:cNvSpPr>
              <p:nvPr/>
            </p:nvSpPr>
            <p:spPr bwMode="auto">
              <a:xfrm>
                <a:off x="3178" y="1587"/>
                <a:ext cx="2009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08" name="Rectangle 744"/>
              <p:cNvSpPr>
                <a:spLocks noChangeArrowheads="1"/>
              </p:cNvSpPr>
              <p:nvPr/>
            </p:nvSpPr>
            <p:spPr bwMode="auto">
              <a:xfrm>
                <a:off x="3178" y="1587"/>
                <a:ext cx="2009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07" name="Line 743"/>
              <p:cNvSpPr>
                <a:spLocks noChangeShapeType="1"/>
              </p:cNvSpPr>
              <p:nvPr/>
            </p:nvSpPr>
            <p:spPr bwMode="auto">
              <a:xfrm>
                <a:off x="5217" y="158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06" name="Rectangle 742"/>
              <p:cNvSpPr>
                <a:spLocks noChangeArrowheads="1"/>
              </p:cNvSpPr>
              <p:nvPr/>
            </p:nvSpPr>
            <p:spPr bwMode="auto">
              <a:xfrm>
                <a:off x="5217" y="158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05" name="Line 741"/>
              <p:cNvSpPr>
                <a:spLocks noChangeShapeType="1"/>
              </p:cNvSpPr>
              <p:nvPr/>
            </p:nvSpPr>
            <p:spPr bwMode="auto">
              <a:xfrm>
                <a:off x="5907" y="158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04" name="Rectangle 740"/>
              <p:cNvSpPr>
                <a:spLocks noChangeArrowheads="1"/>
              </p:cNvSpPr>
              <p:nvPr/>
            </p:nvSpPr>
            <p:spPr bwMode="auto">
              <a:xfrm>
                <a:off x="5907" y="158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03" name="Line 739"/>
              <p:cNvSpPr>
                <a:spLocks noChangeShapeType="1"/>
              </p:cNvSpPr>
              <p:nvPr/>
            </p:nvSpPr>
            <p:spPr bwMode="auto">
              <a:xfrm>
                <a:off x="6597" y="1587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02" name="Rectangle 738"/>
              <p:cNvSpPr>
                <a:spLocks noChangeArrowheads="1"/>
              </p:cNvSpPr>
              <p:nvPr/>
            </p:nvSpPr>
            <p:spPr bwMode="auto">
              <a:xfrm>
                <a:off x="6597" y="1587"/>
                <a:ext cx="674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01" name="Line 737"/>
              <p:cNvSpPr>
                <a:spLocks noChangeShapeType="1"/>
              </p:cNvSpPr>
              <p:nvPr/>
            </p:nvSpPr>
            <p:spPr bwMode="auto">
              <a:xfrm>
                <a:off x="7286" y="158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2000" name="Rectangle 736"/>
              <p:cNvSpPr>
                <a:spLocks noChangeArrowheads="1"/>
              </p:cNvSpPr>
              <p:nvPr/>
            </p:nvSpPr>
            <p:spPr bwMode="auto">
              <a:xfrm>
                <a:off x="7286" y="158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99" name="Line 735"/>
              <p:cNvSpPr>
                <a:spLocks noChangeShapeType="1"/>
              </p:cNvSpPr>
              <p:nvPr/>
            </p:nvSpPr>
            <p:spPr bwMode="auto">
              <a:xfrm>
                <a:off x="7976" y="158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98" name="Rectangle 734"/>
              <p:cNvSpPr>
                <a:spLocks noChangeArrowheads="1"/>
              </p:cNvSpPr>
              <p:nvPr/>
            </p:nvSpPr>
            <p:spPr bwMode="auto">
              <a:xfrm>
                <a:off x="7976" y="158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97" name="Line 733"/>
              <p:cNvSpPr>
                <a:spLocks noChangeShapeType="1"/>
              </p:cNvSpPr>
              <p:nvPr/>
            </p:nvSpPr>
            <p:spPr bwMode="auto">
              <a:xfrm>
                <a:off x="8666" y="1587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96" name="Rectangle 732"/>
              <p:cNvSpPr>
                <a:spLocks noChangeArrowheads="1"/>
              </p:cNvSpPr>
              <p:nvPr/>
            </p:nvSpPr>
            <p:spPr bwMode="auto">
              <a:xfrm>
                <a:off x="8666" y="1587"/>
                <a:ext cx="674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95" name="Line 731"/>
              <p:cNvSpPr>
                <a:spLocks noChangeShapeType="1"/>
              </p:cNvSpPr>
              <p:nvPr/>
            </p:nvSpPr>
            <p:spPr bwMode="auto">
              <a:xfrm>
                <a:off x="9355" y="158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94" name="Rectangle 730"/>
              <p:cNvSpPr>
                <a:spLocks noChangeArrowheads="1"/>
              </p:cNvSpPr>
              <p:nvPr/>
            </p:nvSpPr>
            <p:spPr bwMode="auto">
              <a:xfrm>
                <a:off x="9355" y="158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93" name="Line 729"/>
              <p:cNvSpPr>
                <a:spLocks noChangeShapeType="1"/>
              </p:cNvSpPr>
              <p:nvPr/>
            </p:nvSpPr>
            <p:spPr bwMode="auto">
              <a:xfrm>
                <a:off x="10045" y="158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92" name="Rectangle 728"/>
              <p:cNvSpPr>
                <a:spLocks noChangeArrowheads="1"/>
              </p:cNvSpPr>
              <p:nvPr/>
            </p:nvSpPr>
            <p:spPr bwMode="auto">
              <a:xfrm>
                <a:off x="10045" y="158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91" name="Line 727"/>
              <p:cNvSpPr>
                <a:spLocks noChangeShapeType="1"/>
              </p:cNvSpPr>
              <p:nvPr/>
            </p:nvSpPr>
            <p:spPr bwMode="auto">
              <a:xfrm>
                <a:off x="10735" y="1587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90" name="Rectangle 726"/>
              <p:cNvSpPr>
                <a:spLocks noChangeArrowheads="1"/>
              </p:cNvSpPr>
              <p:nvPr/>
            </p:nvSpPr>
            <p:spPr bwMode="auto">
              <a:xfrm>
                <a:off x="10735" y="1587"/>
                <a:ext cx="674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89" name="Line 725"/>
              <p:cNvSpPr>
                <a:spLocks noChangeShapeType="1"/>
              </p:cNvSpPr>
              <p:nvPr/>
            </p:nvSpPr>
            <p:spPr bwMode="auto">
              <a:xfrm>
                <a:off x="11424" y="158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88" name="Rectangle 724"/>
              <p:cNvSpPr>
                <a:spLocks noChangeArrowheads="1"/>
              </p:cNvSpPr>
              <p:nvPr/>
            </p:nvSpPr>
            <p:spPr bwMode="auto">
              <a:xfrm>
                <a:off x="11424" y="158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87" name="Line 723"/>
              <p:cNvSpPr>
                <a:spLocks noChangeShapeType="1"/>
              </p:cNvSpPr>
              <p:nvPr/>
            </p:nvSpPr>
            <p:spPr bwMode="auto">
              <a:xfrm>
                <a:off x="12114" y="1587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86" name="Rectangle 722"/>
              <p:cNvSpPr>
                <a:spLocks noChangeArrowheads="1"/>
              </p:cNvSpPr>
              <p:nvPr/>
            </p:nvSpPr>
            <p:spPr bwMode="auto">
              <a:xfrm>
                <a:off x="12114" y="1587"/>
                <a:ext cx="660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85" name="Line 721"/>
              <p:cNvSpPr>
                <a:spLocks noChangeShapeType="1"/>
              </p:cNvSpPr>
              <p:nvPr/>
            </p:nvSpPr>
            <p:spPr bwMode="auto">
              <a:xfrm>
                <a:off x="15" y="1863"/>
                <a:ext cx="3148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84" name="Rectangle 720"/>
              <p:cNvSpPr>
                <a:spLocks noChangeArrowheads="1"/>
              </p:cNvSpPr>
              <p:nvPr/>
            </p:nvSpPr>
            <p:spPr bwMode="auto">
              <a:xfrm>
                <a:off x="15" y="1863"/>
                <a:ext cx="3148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83" name="Line 719"/>
              <p:cNvSpPr>
                <a:spLocks noChangeShapeType="1"/>
              </p:cNvSpPr>
              <p:nvPr/>
            </p:nvSpPr>
            <p:spPr bwMode="auto">
              <a:xfrm>
                <a:off x="3178" y="1863"/>
                <a:ext cx="2009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82" name="Rectangle 718"/>
              <p:cNvSpPr>
                <a:spLocks noChangeArrowheads="1"/>
              </p:cNvSpPr>
              <p:nvPr/>
            </p:nvSpPr>
            <p:spPr bwMode="auto">
              <a:xfrm>
                <a:off x="3178" y="1863"/>
                <a:ext cx="2009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81" name="Line 717"/>
              <p:cNvSpPr>
                <a:spLocks noChangeShapeType="1"/>
              </p:cNvSpPr>
              <p:nvPr/>
            </p:nvSpPr>
            <p:spPr bwMode="auto">
              <a:xfrm>
                <a:off x="5217" y="186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80" name="Rectangle 716"/>
              <p:cNvSpPr>
                <a:spLocks noChangeArrowheads="1"/>
              </p:cNvSpPr>
              <p:nvPr/>
            </p:nvSpPr>
            <p:spPr bwMode="auto">
              <a:xfrm>
                <a:off x="5217" y="1863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79" name="Line 715"/>
              <p:cNvSpPr>
                <a:spLocks noChangeShapeType="1"/>
              </p:cNvSpPr>
              <p:nvPr/>
            </p:nvSpPr>
            <p:spPr bwMode="auto">
              <a:xfrm>
                <a:off x="5907" y="186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78" name="Rectangle 714"/>
              <p:cNvSpPr>
                <a:spLocks noChangeArrowheads="1"/>
              </p:cNvSpPr>
              <p:nvPr/>
            </p:nvSpPr>
            <p:spPr bwMode="auto">
              <a:xfrm>
                <a:off x="5907" y="1863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77" name="Line 713"/>
              <p:cNvSpPr>
                <a:spLocks noChangeShapeType="1"/>
              </p:cNvSpPr>
              <p:nvPr/>
            </p:nvSpPr>
            <p:spPr bwMode="auto">
              <a:xfrm>
                <a:off x="6597" y="1863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76" name="Rectangle 712"/>
              <p:cNvSpPr>
                <a:spLocks noChangeArrowheads="1"/>
              </p:cNvSpPr>
              <p:nvPr/>
            </p:nvSpPr>
            <p:spPr bwMode="auto">
              <a:xfrm>
                <a:off x="6597" y="1863"/>
                <a:ext cx="674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75" name="Line 711"/>
              <p:cNvSpPr>
                <a:spLocks noChangeShapeType="1"/>
              </p:cNvSpPr>
              <p:nvPr/>
            </p:nvSpPr>
            <p:spPr bwMode="auto">
              <a:xfrm>
                <a:off x="7286" y="186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74" name="Rectangle 710"/>
              <p:cNvSpPr>
                <a:spLocks noChangeArrowheads="1"/>
              </p:cNvSpPr>
              <p:nvPr/>
            </p:nvSpPr>
            <p:spPr bwMode="auto">
              <a:xfrm>
                <a:off x="7286" y="1863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73" name="Line 709"/>
              <p:cNvSpPr>
                <a:spLocks noChangeShapeType="1"/>
              </p:cNvSpPr>
              <p:nvPr/>
            </p:nvSpPr>
            <p:spPr bwMode="auto">
              <a:xfrm>
                <a:off x="7976" y="186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72" name="Rectangle 708"/>
              <p:cNvSpPr>
                <a:spLocks noChangeArrowheads="1"/>
              </p:cNvSpPr>
              <p:nvPr/>
            </p:nvSpPr>
            <p:spPr bwMode="auto">
              <a:xfrm>
                <a:off x="7976" y="1863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71" name="Line 707"/>
              <p:cNvSpPr>
                <a:spLocks noChangeShapeType="1"/>
              </p:cNvSpPr>
              <p:nvPr/>
            </p:nvSpPr>
            <p:spPr bwMode="auto">
              <a:xfrm>
                <a:off x="8666" y="1863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70" name="Rectangle 706"/>
              <p:cNvSpPr>
                <a:spLocks noChangeArrowheads="1"/>
              </p:cNvSpPr>
              <p:nvPr/>
            </p:nvSpPr>
            <p:spPr bwMode="auto">
              <a:xfrm>
                <a:off x="8666" y="1863"/>
                <a:ext cx="674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69" name="Line 705"/>
              <p:cNvSpPr>
                <a:spLocks noChangeShapeType="1"/>
              </p:cNvSpPr>
              <p:nvPr/>
            </p:nvSpPr>
            <p:spPr bwMode="auto">
              <a:xfrm>
                <a:off x="9355" y="186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68" name="Rectangle 704"/>
              <p:cNvSpPr>
                <a:spLocks noChangeArrowheads="1"/>
              </p:cNvSpPr>
              <p:nvPr/>
            </p:nvSpPr>
            <p:spPr bwMode="auto">
              <a:xfrm>
                <a:off x="9355" y="1863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67" name="Line 703"/>
              <p:cNvSpPr>
                <a:spLocks noChangeShapeType="1"/>
              </p:cNvSpPr>
              <p:nvPr/>
            </p:nvSpPr>
            <p:spPr bwMode="auto">
              <a:xfrm>
                <a:off x="10045" y="186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66" name="Rectangle 702"/>
              <p:cNvSpPr>
                <a:spLocks noChangeArrowheads="1"/>
              </p:cNvSpPr>
              <p:nvPr/>
            </p:nvSpPr>
            <p:spPr bwMode="auto">
              <a:xfrm>
                <a:off x="10045" y="1863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65" name="Line 701"/>
              <p:cNvSpPr>
                <a:spLocks noChangeShapeType="1"/>
              </p:cNvSpPr>
              <p:nvPr/>
            </p:nvSpPr>
            <p:spPr bwMode="auto">
              <a:xfrm>
                <a:off x="10735" y="1863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64" name="Rectangle 700"/>
              <p:cNvSpPr>
                <a:spLocks noChangeArrowheads="1"/>
              </p:cNvSpPr>
              <p:nvPr/>
            </p:nvSpPr>
            <p:spPr bwMode="auto">
              <a:xfrm>
                <a:off x="10735" y="1863"/>
                <a:ext cx="674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63" name="Line 699"/>
              <p:cNvSpPr>
                <a:spLocks noChangeShapeType="1"/>
              </p:cNvSpPr>
              <p:nvPr/>
            </p:nvSpPr>
            <p:spPr bwMode="auto">
              <a:xfrm>
                <a:off x="11424" y="186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62" name="Rectangle 698"/>
              <p:cNvSpPr>
                <a:spLocks noChangeArrowheads="1"/>
              </p:cNvSpPr>
              <p:nvPr/>
            </p:nvSpPr>
            <p:spPr bwMode="auto">
              <a:xfrm>
                <a:off x="11424" y="1863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61" name="Line 697"/>
              <p:cNvSpPr>
                <a:spLocks noChangeShapeType="1"/>
              </p:cNvSpPr>
              <p:nvPr/>
            </p:nvSpPr>
            <p:spPr bwMode="auto">
              <a:xfrm>
                <a:off x="12114" y="1863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60" name="Rectangle 696"/>
              <p:cNvSpPr>
                <a:spLocks noChangeArrowheads="1"/>
              </p:cNvSpPr>
              <p:nvPr/>
            </p:nvSpPr>
            <p:spPr bwMode="auto">
              <a:xfrm>
                <a:off x="12114" y="1863"/>
                <a:ext cx="660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59" name="Line 695"/>
              <p:cNvSpPr>
                <a:spLocks noChangeShapeType="1"/>
              </p:cNvSpPr>
              <p:nvPr/>
            </p:nvSpPr>
            <p:spPr bwMode="auto">
              <a:xfrm>
                <a:off x="3163" y="497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58" name="Rectangle 694"/>
              <p:cNvSpPr>
                <a:spLocks noChangeArrowheads="1"/>
              </p:cNvSpPr>
              <p:nvPr/>
            </p:nvSpPr>
            <p:spPr bwMode="auto">
              <a:xfrm>
                <a:off x="3163" y="497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57" name="Line 693"/>
              <p:cNvSpPr>
                <a:spLocks noChangeShapeType="1"/>
              </p:cNvSpPr>
              <p:nvPr/>
            </p:nvSpPr>
            <p:spPr bwMode="auto">
              <a:xfrm>
                <a:off x="5892" y="497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56" name="Rectangle 692"/>
              <p:cNvSpPr>
                <a:spLocks noChangeArrowheads="1"/>
              </p:cNvSpPr>
              <p:nvPr/>
            </p:nvSpPr>
            <p:spPr bwMode="auto">
              <a:xfrm>
                <a:off x="5892" y="497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55" name="Line 691"/>
              <p:cNvSpPr>
                <a:spLocks noChangeShapeType="1"/>
              </p:cNvSpPr>
              <p:nvPr/>
            </p:nvSpPr>
            <p:spPr bwMode="auto">
              <a:xfrm>
                <a:off x="6582" y="497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54" name="Rectangle 690"/>
              <p:cNvSpPr>
                <a:spLocks noChangeArrowheads="1"/>
              </p:cNvSpPr>
              <p:nvPr/>
            </p:nvSpPr>
            <p:spPr bwMode="auto">
              <a:xfrm>
                <a:off x="6582" y="497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53" name="Line 689"/>
              <p:cNvSpPr>
                <a:spLocks noChangeShapeType="1"/>
              </p:cNvSpPr>
              <p:nvPr/>
            </p:nvSpPr>
            <p:spPr bwMode="auto">
              <a:xfrm>
                <a:off x="7271" y="497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52" name="Rectangle 688"/>
              <p:cNvSpPr>
                <a:spLocks noChangeArrowheads="1"/>
              </p:cNvSpPr>
              <p:nvPr/>
            </p:nvSpPr>
            <p:spPr bwMode="auto">
              <a:xfrm>
                <a:off x="7271" y="497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51" name="Line 687"/>
              <p:cNvSpPr>
                <a:spLocks noChangeShapeType="1"/>
              </p:cNvSpPr>
              <p:nvPr/>
            </p:nvSpPr>
            <p:spPr bwMode="auto">
              <a:xfrm>
                <a:off x="7961" y="497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50" name="Rectangle 686"/>
              <p:cNvSpPr>
                <a:spLocks noChangeArrowheads="1"/>
              </p:cNvSpPr>
              <p:nvPr/>
            </p:nvSpPr>
            <p:spPr bwMode="auto">
              <a:xfrm>
                <a:off x="7961" y="497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49" name="Line 685"/>
              <p:cNvSpPr>
                <a:spLocks noChangeShapeType="1"/>
              </p:cNvSpPr>
              <p:nvPr/>
            </p:nvSpPr>
            <p:spPr bwMode="auto">
              <a:xfrm>
                <a:off x="8651" y="497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48" name="Rectangle 684"/>
              <p:cNvSpPr>
                <a:spLocks noChangeArrowheads="1"/>
              </p:cNvSpPr>
              <p:nvPr/>
            </p:nvSpPr>
            <p:spPr bwMode="auto">
              <a:xfrm>
                <a:off x="8651" y="497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47" name="Line 683"/>
              <p:cNvSpPr>
                <a:spLocks noChangeShapeType="1"/>
              </p:cNvSpPr>
              <p:nvPr/>
            </p:nvSpPr>
            <p:spPr bwMode="auto">
              <a:xfrm>
                <a:off x="9340" y="497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46" name="Rectangle 682"/>
              <p:cNvSpPr>
                <a:spLocks noChangeArrowheads="1"/>
              </p:cNvSpPr>
              <p:nvPr/>
            </p:nvSpPr>
            <p:spPr bwMode="auto">
              <a:xfrm>
                <a:off x="9340" y="497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45" name="Line 681"/>
              <p:cNvSpPr>
                <a:spLocks noChangeShapeType="1"/>
              </p:cNvSpPr>
              <p:nvPr/>
            </p:nvSpPr>
            <p:spPr bwMode="auto">
              <a:xfrm>
                <a:off x="10030" y="497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44" name="Rectangle 680"/>
              <p:cNvSpPr>
                <a:spLocks noChangeArrowheads="1"/>
              </p:cNvSpPr>
              <p:nvPr/>
            </p:nvSpPr>
            <p:spPr bwMode="auto">
              <a:xfrm>
                <a:off x="10030" y="497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43" name="Line 679"/>
              <p:cNvSpPr>
                <a:spLocks noChangeShapeType="1"/>
              </p:cNvSpPr>
              <p:nvPr/>
            </p:nvSpPr>
            <p:spPr bwMode="auto">
              <a:xfrm>
                <a:off x="10720" y="497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42" name="Rectangle 678"/>
              <p:cNvSpPr>
                <a:spLocks noChangeArrowheads="1"/>
              </p:cNvSpPr>
              <p:nvPr/>
            </p:nvSpPr>
            <p:spPr bwMode="auto">
              <a:xfrm>
                <a:off x="10720" y="497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41" name="Line 677"/>
              <p:cNvSpPr>
                <a:spLocks noChangeShapeType="1"/>
              </p:cNvSpPr>
              <p:nvPr/>
            </p:nvSpPr>
            <p:spPr bwMode="auto">
              <a:xfrm>
                <a:off x="11409" y="497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40" name="Rectangle 676"/>
              <p:cNvSpPr>
                <a:spLocks noChangeArrowheads="1"/>
              </p:cNvSpPr>
              <p:nvPr/>
            </p:nvSpPr>
            <p:spPr bwMode="auto">
              <a:xfrm>
                <a:off x="11409" y="497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39" name="Line 675"/>
              <p:cNvSpPr>
                <a:spLocks noChangeShapeType="1"/>
              </p:cNvSpPr>
              <p:nvPr/>
            </p:nvSpPr>
            <p:spPr bwMode="auto">
              <a:xfrm>
                <a:off x="12099" y="497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38" name="Rectangle 674"/>
              <p:cNvSpPr>
                <a:spLocks noChangeArrowheads="1"/>
              </p:cNvSpPr>
              <p:nvPr/>
            </p:nvSpPr>
            <p:spPr bwMode="auto">
              <a:xfrm>
                <a:off x="12099" y="497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37" name="Rectangle 673"/>
              <p:cNvSpPr>
                <a:spLocks noChangeArrowheads="1"/>
              </p:cNvSpPr>
              <p:nvPr/>
            </p:nvSpPr>
            <p:spPr bwMode="auto">
              <a:xfrm>
                <a:off x="15" y="2139"/>
                <a:ext cx="12789" cy="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36" name="Line 672"/>
              <p:cNvSpPr>
                <a:spLocks noChangeShapeType="1"/>
              </p:cNvSpPr>
              <p:nvPr/>
            </p:nvSpPr>
            <p:spPr bwMode="auto">
              <a:xfrm>
                <a:off x="3163" y="2166"/>
                <a:ext cx="1" cy="30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35" name="Rectangle 671"/>
              <p:cNvSpPr>
                <a:spLocks noChangeArrowheads="1"/>
              </p:cNvSpPr>
              <p:nvPr/>
            </p:nvSpPr>
            <p:spPr bwMode="auto">
              <a:xfrm>
                <a:off x="3163" y="2166"/>
                <a:ext cx="15" cy="30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34" name="Line 670"/>
              <p:cNvSpPr>
                <a:spLocks noChangeShapeType="1"/>
              </p:cNvSpPr>
              <p:nvPr/>
            </p:nvSpPr>
            <p:spPr bwMode="auto">
              <a:xfrm>
                <a:off x="5892" y="2166"/>
                <a:ext cx="1" cy="30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33" name="Rectangle 669"/>
              <p:cNvSpPr>
                <a:spLocks noChangeArrowheads="1"/>
              </p:cNvSpPr>
              <p:nvPr/>
            </p:nvSpPr>
            <p:spPr bwMode="auto">
              <a:xfrm>
                <a:off x="5892" y="2166"/>
                <a:ext cx="15" cy="30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32" name="Line 668"/>
              <p:cNvSpPr>
                <a:spLocks noChangeShapeType="1"/>
              </p:cNvSpPr>
              <p:nvPr/>
            </p:nvSpPr>
            <p:spPr bwMode="auto">
              <a:xfrm>
                <a:off x="6582" y="2166"/>
                <a:ext cx="1" cy="30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31" name="Rectangle 667"/>
              <p:cNvSpPr>
                <a:spLocks noChangeArrowheads="1"/>
              </p:cNvSpPr>
              <p:nvPr/>
            </p:nvSpPr>
            <p:spPr bwMode="auto">
              <a:xfrm>
                <a:off x="6582" y="2166"/>
                <a:ext cx="15" cy="30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30" name="Line 666"/>
              <p:cNvSpPr>
                <a:spLocks noChangeShapeType="1"/>
              </p:cNvSpPr>
              <p:nvPr/>
            </p:nvSpPr>
            <p:spPr bwMode="auto">
              <a:xfrm>
                <a:off x="7271" y="2166"/>
                <a:ext cx="1" cy="30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29" name="Rectangle 665"/>
              <p:cNvSpPr>
                <a:spLocks noChangeArrowheads="1"/>
              </p:cNvSpPr>
              <p:nvPr/>
            </p:nvSpPr>
            <p:spPr bwMode="auto">
              <a:xfrm>
                <a:off x="7271" y="2166"/>
                <a:ext cx="15" cy="30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28" name="Line 664"/>
              <p:cNvSpPr>
                <a:spLocks noChangeShapeType="1"/>
              </p:cNvSpPr>
              <p:nvPr/>
            </p:nvSpPr>
            <p:spPr bwMode="auto">
              <a:xfrm>
                <a:off x="7961" y="2166"/>
                <a:ext cx="1" cy="30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27" name="Rectangle 663"/>
              <p:cNvSpPr>
                <a:spLocks noChangeArrowheads="1"/>
              </p:cNvSpPr>
              <p:nvPr/>
            </p:nvSpPr>
            <p:spPr bwMode="auto">
              <a:xfrm>
                <a:off x="7961" y="2166"/>
                <a:ext cx="15" cy="30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26" name="Line 662"/>
              <p:cNvSpPr>
                <a:spLocks noChangeShapeType="1"/>
              </p:cNvSpPr>
              <p:nvPr/>
            </p:nvSpPr>
            <p:spPr bwMode="auto">
              <a:xfrm>
                <a:off x="8651" y="2166"/>
                <a:ext cx="1" cy="30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25" name="Rectangle 661"/>
              <p:cNvSpPr>
                <a:spLocks noChangeArrowheads="1"/>
              </p:cNvSpPr>
              <p:nvPr/>
            </p:nvSpPr>
            <p:spPr bwMode="auto">
              <a:xfrm>
                <a:off x="8651" y="2166"/>
                <a:ext cx="15" cy="30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24" name="Line 660"/>
              <p:cNvSpPr>
                <a:spLocks noChangeShapeType="1"/>
              </p:cNvSpPr>
              <p:nvPr/>
            </p:nvSpPr>
            <p:spPr bwMode="auto">
              <a:xfrm>
                <a:off x="9340" y="2166"/>
                <a:ext cx="1" cy="30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23" name="Rectangle 659"/>
              <p:cNvSpPr>
                <a:spLocks noChangeArrowheads="1"/>
              </p:cNvSpPr>
              <p:nvPr/>
            </p:nvSpPr>
            <p:spPr bwMode="auto">
              <a:xfrm>
                <a:off x="9340" y="2166"/>
                <a:ext cx="15" cy="30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22" name="Line 658"/>
              <p:cNvSpPr>
                <a:spLocks noChangeShapeType="1"/>
              </p:cNvSpPr>
              <p:nvPr/>
            </p:nvSpPr>
            <p:spPr bwMode="auto">
              <a:xfrm>
                <a:off x="10030" y="2166"/>
                <a:ext cx="1" cy="30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21" name="Rectangle 657"/>
              <p:cNvSpPr>
                <a:spLocks noChangeArrowheads="1"/>
              </p:cNvSpPr>
              <p:nvPr/>
            </p:nvSpPr>
            <p:spPr bwMode="auto">
              <a:xfrm>
                <a:off x="10030" y="2166"/>
                <a:ext cx="15" cy="30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20" name="Line 656"/>
              <p:cNvSpPr>
                <a:spLocks noChangeShapeType="1"/>
              </p:cNvSpPr>
              <p:nvPr/>
            </p:nvSpPr>
            <p:spPr bwMode="auto">
              <a:xfrm>
                <a:off x="10720" y="2166"/>
                <a:ext cx="1" cy="30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19" name="Rectangle 655"/>
              <p:cNvSpPr>
                <a:spLocks noChangeArrowheads="1"/>
              </p:cNvSpPr>
              <p:nvPr/>
            </p:nvSpPr>
            <p:spPr bwMode="auto">
              <a:xfrm>
                <a:off x="10720" y="2166"/>
                <a:ext cx="15" cy="30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18" name="Line 654"/>
              <p:cNvSpPr>
                <a:spLocks noChangeShapeType="1"/>
              </p:cNvSpPr>
              <p:nvPr/>
            </p:nvSpPr>
            <p:spPr bwMode="auto">
              <a:xfrm>
                <a:off x="11409" y="2166"/>
                <a:ext cx="1" cy="30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17" name="Rectangle 653"/>
              <p:cNvSpPr>
                <a:spLocks noChangeArrowheads="1"/>
              </p:cNvSpPr>
              <p:nvPr/>
            </p:nvSpPr>
            <p:spPr bwMode="auto">
              <a:xfrm>
                <a:off x="11409" y="2166"/>
                <a:ext cx="15" cy="30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16" name="Line 652"/>
              <p:cNvSpPr>
                <a:spLocks noChangeShapeType="1"/>
              </p:cNvSpPr>
              <p:nvPr/>
            </p:nvSpPr>
            <p:spPr bwMode="auto">
              <a:xfrm>
                <a:off x="12099" y="2166"/>
                <a:ext cx="1" cy="30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15" name="Rectangle 651"/>
              <p:cNvSpPr>
                <a:spLocks noChangeArrowheads="1"/>
              </p:cNvSpPr>
              <p:nvPr/>
            </p:nvSpPr>
            <p:spPr bwMode="auto">
              <a:xfrm>
                <a:off x="12099" y="2166"/>
                <a:ext cx="15" cy="30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14" name="Rectangle 650"/>
              <p:cNvSpPr>
                <a:spLocks noChangeArrowheads="1"/>
              </p:cNvSpPr>
              <p:nvPr/>
            </p:nvSpPr>
            <p:spPr bwMode="auto">
              <a:xfrm>
                <a:off x="15" y="2470"/>
                <a:ext cx="12789" cy="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13" name="Line 649"/>
              <p:cNvSpPr>
                <a:spLocks noChangeShapeType="1"/>
              </p:cNvSpPr>
              <p:nvPr/>
            </p:nvSpPr>
            <p:spPr bwMode="auto">
              <a:xfrm>
                <a:off x="15" y="2621"/>
                <a:ext cx="3148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12" name="Rectangle 648"/>
              <p:cNvSpPr>
                <a:spLocks noChangeArrowheads="1"/>
              </p:cNvSpPr>
              <p:nvPr/>
            </p:nvSpPr>
            <p:spPr bwMode="auto">
              <a:xfrm>
                <a:off x="15" y="2621"/>
                <a:ext cx="3148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11" name="Line 647"/>
              <p:cNvSpPr>
                <a:spLocks noChangeShapeType="1"/>
              </p:cNvSpPr>
              <p:nvPr/>
            </p:nvSpPr>
            <p:spPr bwMode="auto">
              <a:xfrm>
                <a:off x="3178" y="2621"/>
                <a:ext cx="2009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10" name="Rectangle 646"/>
              <p:cNvSpPr>
                <a:spLocks noChangeArrowheads="1"/>
              </p:cNvSpPr>
              <p:nvPr/>
            </p:nvSpPr>
            <p:spPr bwMode="auto">
              <a:xfrm>
                <a:off x="3178" y="2621"/>
                <a:ext cx="2009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09" name="Line 645"/>
              <p:cNvSpPr>
                <a:spLocks noChangeShapeType="1"/>
              </p:cNvSpPr>
              <p:nvPr/>
            </p:nvSpPr>
            <p:spPr bwMode="auto">
              <a:xfrm>
                <a:off x="5217" y="262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08" name="Rectangle 644"/>
              <p:cNvSpPr>
                <a:spLocks noChangeArrowheads="1"/>
              </p:cNvSpPr>
              <p:nvPr/>
            </p:nvSpPr>
            <p:spPr bwMode="auto">
              <a:xfrm>
                <a:off x="5217" y="262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07" name="Line 643"/>
              <p:cNvSpPr>
                <a:spLocks noChangeShapeType="1"/>
              </p:cNvSpPr>
              <p:nvPr/>
            </p:nvSpPr>
            <p:spPr bwMode="auto">
              <a:xfrm>
                <a:off x="5907" y="262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06" name="Rectangle 642"/>
              <p:cNvSpPr>
                <a:spLocks noChangeArrowheads="1"/>
              </p:cNvSpPr>
              <p:nvPr/>
            </p:nvSpPr>
            <p:spPr bwMode="auto">
              <a:xfrm>
                <a:off x="5907" y="262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05" name="Line 641"/>
              <p:cNvSpPr>
                <a:spLocks noChangeShapeType="1"/>
              </p:cNvSpPr>
              <p:nvPr/>
            </p:nvSpPr>
            <p:spPr bwMode="auto">
              <a:xfrm>
                <a:off x="6597" y="2621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04" name="Rectangle 640"/>
              <p:cNvSpPr>
                <a:spLocks noChangeArrowheads="1"/>
              </p:cNvSpPr>
              <p:nvPr/>
            </p:nvSpPr>
            <p:spPr bwMode="auto">
              <a:xfrm>
                <a:off x="6597" y="2621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03" name="Line 639"/>
              <p:cNvSpPr>
                <a:spLocks noChangeShapeType="1"/>
              </p:cNvSpPr>
              <p:nvPr/>
            </p:nvSpPr>
            <p:spPr bwMode="auto">
              <a:xfrm>
                <a:off x="7286" y="262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02" name="Rectangle 638"/>
              <p:cNvSpPr>
                <a:spLocks noChangeArrowheads="1"/>
              </p:cNvSpPr>
              <p:nvPr/>
            </p:nvSpPr>
            <p:spPr bwMode="auto">
              <a:xfrm>
                <a:off x="7286" y="262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01" name="Line 637"/>
              <p:cNvSpPr>
                <a:spLocks noChangeShapeType="1"/>
              </p:cNvSpPr>
              <p:nvPr/>
            </p:nvSpPr>
            <p:spPr bwMode="auto">
              <a:xfrm>
                <a:off x="7976" y="262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900" name="Rectangle 636"/>
              <p:cNvSpPr>
                <a:spLocks noChangeArrowheads="1"/>
              </p:cNvSpPr>
              <p:nvPr/>
            </p:nvSpPr>
            <p:spPr bwMode="auto">
              <a:xfrm>
                <a:off x="7976" y="262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99" name="Line 635"/>
              <p:cNvSpPr>
                <a:spLocks noChangeShapeType="1"/>
              </p:cNvSpPr>
              <p:nvPr/>
            </p:nvSpPr>
            <p:spPr bwMode="auto">
              <a:xfrm>
                <a:off x="8666" y="2621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98" name="Rectangle 634"/>
              <p:cNvSpPr>
                <a:spLocks noChangeArrowheads="1"/>
              </p:cNvSpPr>
              <p:nvPr/>
            </p:nvSpPr>
            <p:spPr bwMode="auto">
              <a:xfrm>
                <a:off x="8666" y="2621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97" name="Line 633"/>
              <p:cNvSpPr>
                <a:spLocks noChangeShapeType="1"/>
              </p:cNvSpPr>
              <p:nvPr/>
            </p:nvSpPr>
            <p:spPr bwMode="auto">
              <a:xfrm>
                <a:off x="9355" y="262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96" name="Rectangle 632"/>
              <p:cNvSpPr>
                <a:spLocks noChangeArrowheads="1"/>
              </p:cNvSpPr>
              <p:nvPr/>
            </p:nvSpPr>
            <p:spPr bwMode="auto">
              <a:xfrm>
                <a:off x="9355" y="262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95" name="Line 631"/>
              <p:cNvSpPr>
                <a:spLocks noChangeShapeType="1"/>
              </p:cNvSpPr>
              <p:nvPr/>
            </p:nvSpPr>
            <p:spPr bwMode="auto">
              <a:xfrm>
                <a:off x="10045" y="262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94" name="Rectangle 630"/>
              <p:cNvSpPr>
                <a:spLocks noChangeArrowheads="1"/>
              </p:cNvSpPr>
              <p:nvPr/>
            </p:nvSpPr>
            <p:spPr bwMode="auto">
              <a:xfrm>
                <a:off x="10045" y="262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93" name="Line 629"/>
              <p:cNvSpPr>
                <a:spLocks noChangeShapeType="1"/>
              </p:cNvSpPr>
              <p:nvPr/>
            </p:nvSpPr>
            <p:spPr bwMode="auto">
              <a:xfrm>
                <a:off x="10735" y="2621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92" name="Rectangle 628"/>
              <p:cNvSpPr>
                <a:spLocks noChangeArrowheads="1"/>
              </p:cNvSpPr>
              <p:nvPr/>
            </p:nvSpPr>
            <p:spPr bwMode="auto">
              <a:xfrm>
                <a:off x="10735" y="2621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91" name="Line 627"/>
              <p:cNvSpPr>
                <a:spLocks noChangeShapeType="1"/>
              </p:cNvSpPr>
              <p:nvPr/>
            </p:nvSpPr>
            <p:spPr bwMode="auto">
              <a:xfrm>
                <a:off x="11424" y="262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90" name="Rectangle 626"/>
              <p:cNvSpPr>
                <a:spLocks noChangeArrowheads="1"/>
              </p:cNvSpPr>
              <p:nvPr/>
            </p:nvSpPr>
            <p:spPr bwMode="auto">
              <a:xfrm>
                <a:off x="11424" y="2621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89" name="Line 625"/>
              <p:cNvSpPr>
                <a:spLocks noChangeShapeType="1"/>
              </p:cNvSpPr>
              <p:nvPr/>
            </p:nvSpPr>
            <p:spPr bwMode="auto">
              <a:xfrm>
                <a:off x="12114" y="2621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88" name="Rectangle 624"/>
              <p:cNvSpPr>
                <a:spLocks noChangeArrowheads="1"/>
              </p:cNvSpPr>
              <p:nvPr/>
            </p:nvSpPr>
            <p:spPr bwMode="auto">
              <a:xfrm>
                <a:off x="12114" y="2621"/>
                <a:ext cx="660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87" name="Rectangle 623"/>
              <p:cNvSpPr>
                <a:spLocks noChangeArrowheads="1"/>
              </p:cNvSpPr>
              <p:nvPr/>
            </p:nvSpPr>
            <p:spPr bwMode="auto">
              <a:xfrm>
                <a:off x="-15" y="-14"/>
                <a:ext cx="30" cy="293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86" name="Line 622"/>
              <p:cNvSpPr>
                <a:spLocks noChangeShapeType="1"/>
              </p:cNvSpPr>
              <p:nvPr/>
            </p:nvSpPr>
            <p:spPr bwMode="auto">
              <a:xfrm>
                <a:off x="3163" y="2497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85" name="Rectangle 621"/>
              <p:cNvSpPr>
                <a:spLocks noChangeArrowheads="1"/>
              </p:cNvSpPr>
              <p:nvPr/>
            </p:nvSpPr>
            <p:spPr bwMode="auto">
              <a:xfrm>
                <a:off x="3163" y="2497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84" name="Rectangle 620"/>
              <p:cNvSpPr>
                <a:spLocks noChangeArrowheads="1"/>
              </p:cNvSpPr>
              <p:nvPr/>
            </p:nvSpPr>
            <p:spPr bwMode="auto">
              <a:xfrm>
                <a:off x="5187" y="14"/>
                <a:ext cx="30" cy="29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83" name="Line 619"/>
              <p:cNvSpPr>
                <a:spLocks noChangeShapeType="1"/>
              </p:cNvSpPr>
              <p:nvPr/>
            </p:nvSpPr>
            <p:spPr bwMode="auto">
              <a:xfrm>
                <a:off x="5892" y="2497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82" name="Rectangle 618"/>
              <p:cNvSpPr>
                <a:spLocks noChangeArrowheads="1"/>
              </p:cNvSpPr>
              <p:nvPr/>
            </p:nvSpPr>
            <p:spPr bwMode="auto">
              <a:xfrm>
                <a:off x="5892" y="2497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81" name="Line 617"/>
              <p:cNvSpPr>
                <a:spLocks noChangeShapeType="1"/>
              </p:cNvSpPr>
              <p:nvPr/>
            </p:nvSpPr>
            <p:spPr bwMode="auto">
              <a:xfrm>
                <a:off x="6582" y="2497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80" name="Rectangle 616"/>
              <p:cNvSpPr>
                <a:spLocks noChangeArrowheads="1"/>
              </p:cNvSpPr>
              <p:nvPr/>
            </p:nvSpPr>
            <p:spPr bwMode="auto">
              <a:xfrm>
                <a:off x="6582" y="2497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79" name="Line 615"/>
              <p:cNvSpPr>
                <a:spLocks noChangeShapeType="1"/>
              </p:cNvSpPr>
              <p:nvPr/>
            </p:nvSpPr>
            <p:spPr bwMode="auto">
              <a:xfrm>
                <a:off x="7271" y="2497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78" name="Rectangle 614"/>
              <p:cNvSpPr>
                <a:spLocks noChangeArrowheads="1"/>
              </p:cNvSpPr>
              <p:nvPr/>
            </p:nvSpPr>
            <p:spPr bwMode="auto">
              <a:xfrm>
                <a:off x="7271" y="2497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77" name="Line 613"/>
              <p:cNvSpPr>
                <a:spLocks noChangeShapeType="1"/>
              </p:cNvSpPr>
              <p:nvPr/>
            </p:nvSpPr>
            <p:spPr bwMode="auto">
              <a:xfrm>
                <a:off x="7961" y="2497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76" name="Rectangle 612"/>
              <p:cNvSpPr>
                <a:spLocks noChangeArrowheads="1"/>
              </p:cNvSpPr>
              <p:nvPr/>
            </p:nvSpPr>
            <p:spPr bwMode="auto">
              <a:xfrm>
                <a:off x="7961" y="2497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75" name="Line 611"/>
              <p:cNvSpPr>
                <a:spLocks noChangeShapeType="1"/>
              </p:cNvSpPr>
              <p:nvPr/>
            </p:nvSpPr>
            <p:spPr bwMode="auto">
              <a:xfrm>
                <a:off x="8651" y="2497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74" name="Rectangle 610"/>
              <p:cNvSpPr>
                <a:spLocks noChangeArrowheads="1"/>
              </p:cNvSpPr>
              <p:nvPr/>
            </p:nvSpPr>
            <p:spPr bwMode="auto">
              <a:xfrm>
                <a:off x="8651" y="2497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73" name="Line 609"/>
              <p:cNvSpPr>
                <a:spLocks noChangeShapeType="1"/>
              </p:cNvSpPr>
              <p:nvPr/>
            </p:nvSpPr>
            <p:spPr bwMode="auto">
              <a:xfrm>
                <a:off x="9340" y="2497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72" name="Rectangle 608"/>
              <p:cNvSpPr>
                <a:spLocks noChangeArrowheads="1"/>
              </p:cNvSpPr>
              <p:nvPr/>
            </p:nvSpPr>
            <p:spPr bwMode="auto">
              <a:xfrm>
                <a:off x="9340" y="2497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71" name="Line 607"/>
              <p:cNvSpPr>
                <a:spLocks noChangeShapeType="1"/>
              </p:cNvSpPr>
              <p:nvPr/>
            </p:nvSpPr>
            <p:spPr bwMode="auto">
              <a:xfrm>
                <a:off x="10030" y="2497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70" name="Rectangle 606"/>
              <p:cNvSpPr>
                <a:spLocks noChangeArrowheads="1"/>
              </p:cNvSpPr>
              <p:nvPr/>
            </p:nvSpPr>
            <p:spPr bwMode="auto">
              <a:xfrm>
                <a:off x="10030" y="2497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69" name="Line 605"/>
              <p:cNvSpPr>
                <a:spLocks noChangeShapeType="1"/>
              </p:cNvSpPr>
              <p:nvPr/>
            </p:nvSpPr>
            <p:spPr bwMode="auto">
              <a:xfrm>
                <a:off x="10720" y="2497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68" name="Rectangle 604"/>
              <p:cNvSpPr>
                <a:spLocks noChangeArrowheads="1"/>
              </p:cNvSpPr>
              <p:nvPr/>
            </p:nvSpPr>
            <p:spPr bwMode="auto">
              <a:xfrm>
                <a:off x="10720" y="2497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67" name="Line 603"/>
              <p:cNvSpPr>
                <a:spLocks noChangeShapeType="1"/>
              </p:cNvSpPr>
              <p:nvPr/>
            </p:nvSpPr>
            <p:spPr bwMode="auto">
              <a:xfrm>
                <a:off x="11409" y="2497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66" name="Rectangle 602"/>
              <p:cNvSpPr>
                <a:spLocks noChangeArrowheads="1"/>
              </p:cNvSpPr>
              <p:nvPr/>
            </p:nvSpPr>
            <p:spPr bwMode="auto">
              <a:xfrm>
                <a:off x="11409" y="2497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65" name="Line 601"/>
              <p:cNvSpPr>
                <a:spLocks noChangeShapeType="1"/>
              </p:cNvSpPr>
              <p:nvPr/>
            </p:nvSpPr>
            <p:spPr bwMode="auto">
              <a:xfrm>
                <a:off x="12099" y="2497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11663" name="Group 399"/>
            <p:cNvGrpSpPr>
              <a:grpSpLocks/>
            </p:cNvGrpSpPr>
            <p:nvPr/>
          </p:nvGrpSpPr>
          <p:grpSpPr bwMode="auto">
            <a:xfrm>
              <a:off x="0" y="14"/>
              <a:ext cx="12804" cy="5160"/>
              <a:chOff x="0" y="14"/>
              <a:chExt cx="12804" cy="5160"/>
            </a:xfrm>
          </p:grpSpPr>
          <p:sp>
            <p:nvSpPr>
              <p:cNvPr id="11863" name="Rectangle 599"/>
              <p:cNvSpPr>
                <a:spLocks noChangeArrowheads="1"/>
              </p:cNvSpPr>
              <p:nvPr/>
            </p:nvSpPr>
            <p:spPr bwMode="auto">
              <a:xfrm>
                <a:off x="12099" y="2497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62" name="Rectangle 598"/>
              <p:cNvSpPr>
                <a:spLocks noChangeArrowheads="1"/>
              </p:cNvSpPr>
              <p:nvPr/>
            </p:nvSpPr>
            <p:spPr bwMode="auto">
              <a:xfrm>
                <a:off x="15" y="2897"/>
                <a:ext cx="12789" cy="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61" name="Rectangle 597"/>
              <p:cNvSpPr>
                <a:spLocks noChangeArrowheads="1"/>
              </p:cNvSpPr>
              <p:nvPr/>
            </p:nvSpPr>
            <p:spPr bwMode="auto">
              <a:xfrm>
                <a:off x="12774" y="14"/>
                <a:ext cx="30" cy="29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60" name="Line 596"/>
              <p:cNvSpPr>
                <a:spLocks noChangeShapeType="1"/>
              </p:cNvSpPr>
              <p:nvPr/>
            </p:nvSpPr>
            <p:spPr bwMode="auto">
              <a:xfrm>
                <a:off x="0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59" name="Rectangle 595"/>
              <p:cNvSpPr>
                <a:spLocks noChangeArrowheads="1"/>
              </p:cNvSpPr>
              <p:nvPr/>
            </p:nvSpPr>
            <p:spPr bwMode="auto">
              <a:xfrm>
                <a:off x="0" y="2925"/>
                <a:ext cx="15" cy="12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58" name="Line 594"/>
              <p:cNvSpPr>
                <a:spLocks noChangeShapeType="1"/>
              </p:cNvSpPr>
              <p:nvPr/>
            </p:nvSpPr>
            <p:spPr bwMode="auto">
              <a:xfrm>
                <a:off x="3163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57" name="Rectangle 593"/>
              <p:cNvSpPr>
                <a:spLocks noChangeArrowheads="1"/>
              </p:cNvSpPr>
              <p:nvPr/>
            </p:nvSpPr>
            <p:spPr bwMode="auto">
              <a:xfrm>
                <a:off x="3163" y="2925"/>
                <a:ext cx="15" cy="1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56" name="Line 592"/>
              <p:cNvSpPr>
                <a:spLocks noChangeShapeType="1"/>
              </p:cNvSpPr>
              <p:nvPr/>
            </p:nvSpPr>
            <p:spPr bwMode="auto">
              <a:xfrm>
                <a:off x="5202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55" name="Rectangle 591"/>
              <p:cNvSpPr>
                <a:spLocks noChangeArrowheads="1"/>
              </p:cNvSpPr>
              <p:nvPr/>
            </p:nvSpPr>
            <p:spPr bwMode="auto">
              <a:xfrm>
                <a:off x="5202" y="2925"/>
                <a:ext cx="15" cy="1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54" name="Line 590"/>
              <p:cNvSpPr>
                <a:spLocks noChangeShapeType="1"/>
              </p:cNvSpPr>
              <p:nvPr/>
            </p:nvSpPr>
            <p:spPr bwMode="auto">
              <a:xfrm>
                <a:off x="5892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53" name="Rectangle 589"/>
              <p:cNvSpPr>
                <a:spLocks noChangeArrowheads="1"/>
              </p:cNvSpPr>
              <p:nvPr/>
            </p:nvSpPr>
            <p:spPr bwMode="auto">
              <a:xfrm>
                <a:off x="5892" y="2925"/>
                <a:ext cx="15" cy="12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52" name="Line 588"/>
              <p:cNvSpPr>
                <a:spLocks noChangeShapeType="1"/>
              </p:cNvSpPr>
              <p:nvPr/>
            </p:nvSpPr>
            <p:spPr bwMode="auto">
              <a:xfrm>
                <a:off x="6582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51" name="Rectangle 587"/>
              <p:cNvSpPr>
                <a:spLocks noChangeArrowheads="1"/>
              </p:cNvSpPr>
              <p:nvPr/>
            </p:nvSpPr>
            <p:spPr bwMode="auto">
              <a:xfrm>
                <a:off x="6582" y="2925"/>
                <a:ext cx="15" cy="12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50" name="Line 586"/>
              <p:cNvSpPr>
                <a:spLocks noChangeShapeType="1"/>
              </p:cNvSpPr>
              <p:nvPr/>
            </p:nvSpPr>
            <p:spPr bwMode="auto">
              <a:xfrm>
                <a:off x="7271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49" name="Rectangle 585"/>
              <p:cNvSpPr>
                <a:spLocks noChangeArrowheads="1"/>
              </p:cNvSpPr>
              <p:nvPr/>
            </p:nvSpPr>
            <p:spPr bwMode="auto">
              <a:xfrm>
                <a:off x="7271" y="2925"/>
                <a:ext cx="15" cy="12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48" name="Line 584"/>
              <p:cNvSpPr>
                <a:spLocks noChangeShapeType="1"/>
              </p:cNvSpPr>
              <p:nvPr/>
            </p:nvSpPr>
            <p:spPr bwMode="auto">
              <a:xfrm>
                <a:off x="7961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47" name="Rectangle 583"/>
              <p:cNvSpPr>
                <a:spLocks noChangeArrowheads="1"/>
              </p:cNvSpPr>
              <p:nvPr/>
            </p:nvSpPr>
            <p:spPr bwMode="auto">
              <a:xfrm>
                <a:off x="7961" y="2925"/>
                <a:ext cx="15" cy="12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46" name="Line 582"/>
              <p:cNvSpPr>
                <a:spLocks noChangeShapeType="1"/>
              </p:cNvSpPr>
              <p:nvPr/>
            </p:nvSpPr>
            <p:spPr bwMode="auto">
              <a:xfrm>
                <a:off x="8651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45" name="Rectangle 581"/>
              <p:cNvSpPr>
                <a:spLocks noChangeArrowheads="1"/>
              </p:cNvSpPr>
              <p:nvPr/>
            </p:nvSpPr>
            <p:spPr bwMode="auto">
              <a:xfrm>
                <a:off x="8651" y="2925"/>
                <a:ext cx="15" cy="12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44" name="Line 580"/>
              <p:cNvSpPr>
                <a:spLocks noChangeShapeType="1"/>
              </p:cNvSpPr>
              <p:nvPr/>
            </p:nvSpPr>
            <p:spPr bwMode="auto">
              <a:xfrm>
                <a:off x="9340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43" name="Rectangle 579"/>
              <p:cNvSpPr>
                <a:spLocks noChangeArrowheads="1"/>
              </p:cNvSpPr>
              <p:nvPr/>
            </p:nvSpPr>
            <p:spPr bwMode="auto">
              <a:xfrm>
                <a:off x="9340" y="2925"/>
                <a:ext cx="15" cy="12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42" name="Line 578"/>
              <p:cNvSpPr>
                <a:spLocks noChangeShapeType="1"/>
              </p:cNvSpPr>
              <p:nvPr/>
            </p:nvSpPr>
            <p:spPr bwMode="auto">
              <a:xfrm>
                <a:off x="10030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41" name="Rectangle 577"/>
              <p:cNvSpPr>
                <a:spLocks noChangeArrowheads="1"/>
              </p:cNvSpPr>
              <p:nvPr/>
            </p:nvSpPr>
            <p:spPr bwMode="auto">
              <a:xfrm>
                <a:off x="10030" y="2925"/>
                <a:ext cx="15" cy="12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40" name="Line 576"/>
              <p:cNvSpPr>
                <a:spLocks noChangeShapeType="1"/>
              </p:cNvSpPr>
              <p:nvPr/>
            </p:nvSpPr>
            <p:spPr bwMode="auto">
              <a:xfrm>
                <a:off x="10720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39" name="Rectangle 575"/>
              <p:cNvSpPr>
                <a:spLocks noChangeArrowheads="1"/>
              </p:cNvSpPr>
              <p:nvPr/>
            </p:nvSpPr>
            <p:spPr bwMode="auto">
              <a:xfrm>
                <a:off x="10720" y="2925"/>
                <a:ext cx="15" cy="12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38" name="Line 574"/>
              <p:cNvSpPr>
                <a:spLocks noChangeShapeType="1"/>
              </p:cNvSpPr>
              <p:nvPr/>
            </p:nvSpPr>
            <p:spPr bwMode="auto">
              <a:xfrm>
                <a:off x="11409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37" name="Rectangle 573"/>
              <p:cNvSpPr>
                <a:spLocks noChangeArrowheads="1"/>
              </p:cNvSpPr>
              <p:nvPr/>
            </p:nvSpPr>
            <p:spPr bwMode="auto">
              <a:xfrm>
                <a:off x="11409" y="2925"/>
                <a:ext cx="15" cy="12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36" name="Line 572"/>
              <p:cNvSpPr>
                <a:spLocks noChangeShapeType="1"/>
              </p:cNvSpPr>
              <p:nvPr/>
            </p:nvSpPr>
            <p:spPr bwMode="auto">
              <a:xfrm>
                <a:off x="12099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35" name="Rectangle 571"/>
              <p:cNvSpPr>
                <a:spLocks noChangeArrowheads="1"/>
              </p:cNvSpPr>
              <p:nvPr/>
            </p:nvSpPr>
            <p:spPr bwMode="auto">
              <a:xfrm>
                <a:off x="12099" y="2925"/>
                <a:ext cx="15" cy="12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34" name="Rectangle 570"/>
              <p:cNvSpPr>
                <a:spLocks noChangeArrowheads="1"/>
              </p:cNvSpPr>
              <p:nvPr/>
            </p:nvSpPr>
            <p:spPr bwMode="auto">
              <a:xfrm>
                <a:off x="15" y="3049"/>
                <a:ext cx="12789" cy="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33" name="Line 569"/>
              <p:cNvSpPr>
                <a:spLocks noChangeShapeType="1"/>
              </p:cNvSpPr>
              <p:nvPr/>
            </p:nvSpPr>
            <p:spPr bwMode="auto">
              <a:xfrm>
                <a:off x="12789" y="2925"/>
                <a:ext cx="1" cy="124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32" name="Rectangle 568"/>
              <p:cNvSpPr>
                <a:spLocks noChangeArrowheads="1"/>
              </p:cNvSpPr>
              <p:nvPr/>
            </p:nvSpPr>
            <p:spPr bwMode="auto">
              <a:xfrm>
                <a:off x="12789" y="2925"/>
                <a:ext cx="15" cy="12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31" name="Line 567"/>
              <p:cNvSpPr>
                <a:spLocks noChangeShapeType="1"/>
              </p:cNvSpPr>
              <p:nvPr/>
            </p:nvSpPr>
            <p:spPr bwMode="auto">
              <a:xfrm>
                <a:off x="3163" y="3077"/>
                <a:ext cx="1" cy="4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30" name="Rectangle 566"/>
              <p:cNvSpPr>
                <a:spLocks noChangeArrowheads="1"/>
              </p:cNvSpPr>
              <p:nvPr/>
            </p:nvSpPr>
            <p:spPr bwMode="auto">
              <a:xfrm>
                <a:off x="3163" y="3077"/>
                <a:ext cx="15" cy="4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29" name="Line 565"/>
              <p:cNvSpPr>
                <a:spLocks noChangeShapeType="1"/>
              </p:cNvSpPr>
              <p:nvPr/>
            </p:nvSpPr>
            <p:spPr bwMode="auto">
              <a:xfrm>
                <a:off x="5892" y="3077"/>
                <a:ext cx="1" cy="4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28" name="Rectangle 564"/>
              <p:cNvSpPr>
                <a:spLocks noChangeArrowheads="1"/>
              </p:cNvSpPr>
              <p:nvPr/>
            </p:nvSpPr>
            <p:spPr bwMode="auto">
              <a:xfrm>
                <a:off x="5892" y="3077"/>
                <a:ext cx="15" cy="4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27" name="Line 563"/>
              <p:cNvSpPr>
                <a:spLocks noChangeShapeType="1"/>
              </p:cNvSpPr>
              <p:nvPr/>
            </p:nvSpPr>
            <p:spPr bwMode="auto">
              <a:xfrm>
                <a:off x="6582" y="3077"/>
                <a:ext cx="1" cy="4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26" name="Rectangle 562"/>
              <p:cNvSpPr>
                <a:spLocks noChangeArrowheads="1"/>
              </p:cNvSpPr>
              <p:nvPr/>
            </p:nvSpPr>
            <p:spPr bwMode="auto">
              <a:xfrm>
                <a:off x="6582" y="3077"/>
                <a:ext cx="15" cy="4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25" name="Line 561"/>
              <p:cNvSpPr>
                <a:spLocks noChangeShapeType="1"/>
              </p:cNvSpPr>
              <p:nvPr/>
            </p:nvSpPr>
            <p:spPr bwMode="auto">
              <a:xfrm>
                <a:off x="7271" y="3077"/>
                <a:ext cx="1" cy="4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24" name="Rectangle 560"/>
              <p:cNvSpPr>
                <a:spLocks noChangeArrowheads="1"/>
              </p:cNvSpPr>
              <p:nvPr/>
            </p:nvSpPr>
            <p:spPr bwMode="auto">
              <a:xfrm>
                <a:off x="7271" y="3077"/>
                <a:ext cx="15" cy="4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23" name="Line 559"/>
              <p:cNvSpPr>
                <a:spLocks noChangeShapeType="1"/>
              </p:cNvSpPr>
              <p:nvPr/>
            </p:nvSpPr>
            <p:spPr bwMode="auto">
              <a:xfrm>
                <a:off x="7961" y="3077"/>
                <a:ext cx="1" cy="4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22" name="Rectangle 558"/>
              <p:cNvSpPr>
                <a:spLocks noChangeArrowheads="1"/>
              </p:cNvSpPr>
              <p:nvPr/>
            </p:nvSpPr>
            <p:spPr bwMode="auto">
              <a:xfrm>
                <a:off x="7961" y="3077"/>
                <a:ext cx="15" cy="4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21" name="Line 557"/>
              <p:cNvSpPr>
                <a:spLocks noChangeShapeType="1"/>
              </p:cNvSpPr>
              <p:nvPr/>
            </p:nvSpPr>
            <p:spPr bwMode="auto">
              <a:xfrm>
                <a:off x="8651" y="3077"/>
                <a:ext cx="1" cy="4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20" name="Rectangle 556"/>
              <p:cNvSpPr>
                <a:spLocks noChangeArrowheads="1"/>
              </p:cNvSpPr>
              <p:nvPr/>
            </p:nvSpPr>
            <p:spPr bwMode="auto">
              <a:xfrm>
                <a:off x="8651" y="3077"/>
                <a:ext cx="15" cy="4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19" name="Line 555"/>
              <p:cNvSpPr>
                <a:spLocks noChangeShapeType="1"/>
              </p:cNvSpPr>
              <p:nvPr/>
            </p:nvSpPr>
            <p:spPr bwMode="auto">
              <a:xfrm>
                <a:off x="9340" y="3077"/>
                <a:ext cx="1" cy="4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18" name="Rectangle 554"/>
              <p:cNvSpPr>
                <a:spLocks noChangeArrowheads="1"/>
              </p:cNvSpPr>
              <p:nvPr/>
            </p:nvSpPr>
            <p:spPr bwMode="auto">
              <a:xfrm>
                <a:off x="9340" y="3077"/>
                <a:ext cx="15" cy="4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17" name="Line 553"/>
              <p:cNvSpPr>
                <a:spLocks noChangeShapeType="1"/>
              </p:cNvSpPr>
              <p:nvPr/>
            </p:nvSpPr>
            <p:spPr bwMode="auto">
              <a:xfrm>
                <a:off x="10030" y="3077"/>
                <a:ext cx="1" cy="4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16" name="Rectangle 552"/>
              <p:cNvSpPr>
                <a:spLocks noChangeArrowheads="1"/>
              </p:cNvSpPr>
              <p:nvPr/>
            </p:nvSpPr>
            <p:spPr bwMode="auto">
              <a:xfrm>
                <a:off x="10030" y="3077"/>
                <a:ext cx="15" cy="4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15" name="Line 551"/>
              <p:cNvSpPr>
                <a:spLocks noChangeShapeType="1"/>
              </p:cNvSpPr>
              <p:nvPr/>
            </p:nvSpPr>
            <p:spPr bwMode="auto">
              <a:xfrm>
                <a:off x="10720" y="3077"/>
                <a:ext cx="1" cy="4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14" name="Rectangle 550"/>
              <p:cNvSpPr>
                <a:spLocks noChangeArrowheads="1"/>
              </p:cNvSpPr>
              <p:nvPr/>
            </p:nvSpPr>
            <p:spPr bwMode="auto">
              <a:xfrm>
                <a:off x="10720" y="3077"/>
                <a:ext cx="15" cy="4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13" name="Line 549"/>
              <p:cNvSpPr>
                <a:spLocks noChangeShapeType="1"/>
              </p:cNvSpPr>
              <p:nvPr/>
            </p:nvSpPr>
            <p:spPr bwMode="auto">
              <a:xfrm>
                <a:off x="11409" y="3077"/>
                <a:ext cx="1" cy="4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12" name="Rectangle 548"/>
              <p:cNvSpPr>
                <a:spLocks noChangeArrowheads="1"/>
              </p:cNvSpPr>
              <p:nvPr/>
            </p:nvSpPr>
            <p:spPr bwMode="auto">
              <a:xfrm>
                <a:off x="11409" y="3077"/>
                <a:ext cx="15" cy="4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11" name="Line 547"/>
              <p:cNvSpPr>
                <a:spLocks noChangeShapeType="1"/>
              </p:cNvSpPr>
              <p:nvPr/>
            </p:nvSpPr>
            <p:spPr bwMode="auto">
              <a:xfrm>
                <a:off x="12099" y="3077"/>
                <a:ext cx="1" cy="4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10" name="Rectangle 546"/>
              <p:cNvSpPr>
                <a:spLocks noChangeArrowheads="1"/>
              </p:cNvSpPr>
              <p:nvPr/>
            </p:nvSpPr>
            <p:spPr bwMode="auto">
              <a:xfrm>
                <a:off x="12099" y="3077"/>
                <a:ext cx="15" cy="4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09" name="Rectangle 545"/>
              <p:cNvSpPr>
                <a:spLocks noChangeArrowheads="1"/>
              </p:cNvSpPr>
              <p:nvPr/>
            </p:nvSpPr>
            <p:spPr bwMode="auto">
              <a:xfrm>
                <a:off x="15" y="3505"/>
                <a:ext cx="12789" cy="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08" name="Line 544"/>
              <p:cNvSpPr>
                <a:spLocks noChangeShapeType="1"/>
              </p:cNvSpPr>
              <p:nvPr/>
            </p:nvSpPr>
            <p:spPr bwMode="auto">
              <a:xfrm>
                <a:off x="15" y="3794"/>
                <a:ext cx="3148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07" name="Rectangle 543"/>
              <p:cNvSpPr>
                <a:spLocks noChangeArrowheads="1"/>
              </p:cNvSpPr>
              <p:nvPr/>
            </p:nvSpPr>
            <p:spPr bwMode="auto">
              <a:xfrm>
                <a:off x="15" y="3794"/>
                <a:ext cx="3148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06" name="Line 542"/>
              <p:cNvSpPr>
                <a:spLocks noChangeShapeType="1"/>
              </p:cNvSpPr>
              <p:nvPr/>
            </p:nvSpPr>
            <p:spPr bwMode="auto">
              <a:xfrm>
                <a:off x="3178" y="3794"/>
                <a:ext cx="2009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05" name="Rectangle 541"/>
              <p:cNvSpPr>
                <a:spLocks noChangeArrowheads="1"/>
              </p:cNvSpPr>
              <p:nvPr/>
            </p:nvSpPr>
            <p:spPr bwMode="auto">
              <a:xfrm>
                <a:off x="3178" y="3794"/>
                <a:ext cx="2009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04" name="Line 540"/>
              <p:cNvSpPr>
                <a:spLocks noChangeShapeType="1"/>
              </p:cNvSpPr>
              <p:nvPr/>
            </p:nvSpPr>
            <p:spPr bwMode="auto">
              <a:xfrm>
                <a:off x="5217" y="3794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03" name="Rectangle 539"/>
              <p:cNvSpPr>
                <a:spLocks noChangeArrowheads="1"/>
              </p:cNvSpPr>
              <p:nvPr/>
            </p:nvSpPr>
            <p:spPr bwMode="auto">
              <a:xfrm>
                <a:off x="5217" y="3794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02" name="Line 538"/>
              <p:cNvSpPr>
                <a:spLocks noChangeShapeType="1"/>
              </p:cNvSpPr>
              <p:nvPr/>
            </p:nvSpPr>
            <p:spPr bwMode="auto">
              <a:xfrm>
                <a:off x="5907" y="3794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01" name="Rectangle 537"/>
              <p:cNvSpPr>
                <a:spLocks noChangeArrowheads="1"/>
              </p:cNvSpPr>
              <p:nvPr/>
            </p:nvSpPr>
            <p:spPr bwMode="auto">
              <a:xfrm>
                <a:off x="5907" y="3794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800" name="Line 536"/>
              <p:cNvSpPr>
                <a:spLocks noChangeShapeType="1"/>
              </p:cNvSpPr>
              <p:nvPr/>
            </p:nvSpPr>
            <p:spPr bwMode="auto">
              <a:xfrm>
                <a:off x="6597" y="3794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99" name="Rectangle 535"/>
              <p:cNvSpPr>
                <a:spLocks noChangeArrowheads="1"/>
              </p:cNvSpPr>
              <p:nvPr/>
            </p:nvSpPr>
            <p:spPr bwMode="auto">
              <a:xfrm>
                <a:off x="6597" y="3794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98" name="Line 534"/>
              <p:cNvSpPr>
                <a:spLocks noChangeShapeType="1"/>
              </p:cNvSpPr>
              <p:nvPr/>
            </p:nvSpPr>
            <p:spPr bwMode="auto">
              <a:xfrm>
                <a:off x="7286" y="3794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97" name="Rectangle 533"/>
              <p:cNvSpPr>
                <a:spLocks noChangeArrowheads="1"/>
              </p:cNvSpPr>
              <p:nvPr/>
            </p:nvSpPr>
            <p:spPr bwMode="auto">
              <a:xfrm>
                <a:off x="7286" y="3794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96" name="Line 532"/>
              <p:cNvSpPr>
                <a:spLocks noChangeShapeType="1"/>
              </p:cNvSpPr>
              <p:nvPr/>
            </p:nvSpPr>
            <p:spPr bwMode="auto">
              <a:xfrm>
                <a:off x="7976" y="3794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95" name="Rectangle 531"/>
              <p:cNvSpPr>
                <a:spLocks noChangeArrowheads="1"/>
              </p:cNvSpPr>
              <p:nvPr/>
            </p:nvSpPr>
            <p:spPr bwMode="auto">
              <a:xfrm>
                <a:off x="7976" y="3794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94" name="Line 530"/>
              <p:cNvSpPr>
                <a:spLocks noChangeShapeType="1"/>
              </p:cNvSpPr>
              <p:nvPr/>
            </p:nvSpPr>
            <p:spPr bwMode="auto">
              <a:xfrm>
                <a:off x="8666" y="3794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93" name="Rectangle 529"/>
              <p:cNvSpPr>
                <a:spLocks noChangeArrowheads="1"/>
              </p:cNvSpPr>
              <p:nvPr/>
            </p:nvSpPr>
            <p:spPr bwMode="auto">
              <a:xfrm>
                <a:off x="8666" y="3794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92" name="Line 528"/>
              <p:cNvSpPr>
                <a:spLocks noChangeShapeType="1"/>
              </p:cNvSpPr>
              <p:nvPr/>
            </p:nvSpPr>
            <p:spPr bwMode="auto">
              <a:xfrm>
                <a:off x="9355" y="3794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91" name="Rectangle 527"/>
              <p:cNvSpPr>
                <a:spLocks noChangeArrowheads="1"/>
              </p:cNvSpPr>
              <p:nvPr/>
            </p:nvSpPr>
            <p:spPr bwMode="auto">
              <a:xfrm>
                <a:off x="9355" y="3794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90" name="Line 526"/>
              <p:cNvSpPr>
                <a:spLocks noChangeShapeType="1"/>
              </p:cNvSpPr>
              <p:nvPr/>
            </p:nvSpPr>
            <p:spPr bwMode="auto">
              <a:xfrm>
                <a:off x="10045" y="3794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89" name="Rectangle 525"/>
              <p:cNvSpPr>
                <a:spLocks noChangeArrowheads="1"/>
              </p:cNvSpPr>
              <p:nvPr/>
            </p:nvSpPr>
            <p:spPr bwMode="auto">
              <a:xfrm>
                <a:off x="10045" y="3794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88" name="Line 524"/>
              <p:cNvSpPr>
                <a:spLocks noChangeShapeType="1"/>
              </p:cNvSpPr>
              <p:nvPr/>
            </p:nvSpPr>
            <p:spPr bwMode="auto">
              <a:xfrm>
                <a:off x="10735" y="3794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87" name="Rectangle 523"/>
              <p:cNvSpPr>
                <a:spLocks noChangeArrowheads="1"/>
              </p:cNvSpPr>
              <p:nvPr/>
            </p:nvSpPr>
            <p:spPr bwMode="auto">
              <a:xfrm>
                <a:off x="10735" y="3794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86" name="Line 522"/>
              <p:cNvSpPr>
                <a:spLocks noChangeShapeType="1"/>
              </p:cNvSpPr>
              <p:nvPr/>
            </p:nvSpPr>
            <p:spPr bwMode="auto">
              <a:xfrm>
                <a:off x="11424" y="3794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85" name="Rectangle 521"/>
              <p:cNvSpPr>
                <a:spLocks noChangeArrowheads="1"/>
              </p:cNvSpPr>
              <p:nvPr/>
            </p:nvSpPr>
            <p:spPr bwMode="auto">
              <a:xfrm>
                <a:off x="11424" y="3794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84" name="Line 520"/>
              <p:cNvSpPr>
                <a:spLocks noChangeShapeType="1"/>
              </p:cNvSpPr>
              <p:nvPr/>
            </p:nvSpPr>
            <p:spPr bwMode="auto">
              <a:xfrm>
                <a:off x="12114" y="3794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83" name="Rectangle 519"/>
              <p:cNvSpPr>
                <a:spLocks noChangeArrowheads="1"/>
              </p:cNvSpPr>
              <p:nvPr/>
            </p:nvSpPr>
            <p:spPr bwMode="auto">
              <a:xfrm>
                <a:off x="12114" y="3794"/>
                <a:ext cx="660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82" name="Line 518"/>
              <p:cNvSpPr>
                <a:spLocks noChangeShapeType="1"/>
              </p:cNvSpPr>
              <p:nvPr/>
            </p:nvSpPr>
            <p:spPr bwMode="auto">
              <a:xfrm>
                <a:off x="15" y="4070"/>
                <a:ext cx="3148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81" name="Rectangle 517"/>
              <p:cNvSpPr>
                <a:spLocks noChangeArrowheads="1"/>
              </p:cNvSpPr>
              <p:nvPr/>
            </p:nvSpPr>
            <p:spPr bwMode="auto">
              <a:xfrm>
                <a:off x="15" y="4070"/>
                <a:ext cx="3148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80" name="Line 516"/>
              <p:cNvSpPr>
                <a:spLocks noChangeShapeType="1"/>
              </p:cNvSpPr>
              <p:nvPr/>
            </p:nvSpPr>
            <p:spPr bwMode="auto">
              <a:xfrm>
                <a:off x="3178" y="4070"/>
                <a:ext cx="2009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79" name="Rectangle 515"/>
              <p:cNvSpPr>
                <a:spLocks noChangeArrowheads="1"/>
              </p:cNvSpPr>
              <p:nvPr/>
            </p:nvSpPr>
            <p:spPr bwMode="auto">
              <a:xfrm>
                <a:off x="3178" y="4070"/>
                <a:ext cx="2009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78" name="Line 514"/>
              <p:cNvSpPr>
                <a:spLocks noChangeShapeType="1"/>
              </p:cNvSpPr>
              <p:nvPr/>
            </p:nvSpPr>
            <p:spPr bwMode="auto">
              <a:xfrm>
                <a:off x="5217" y="4070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77" name="Rectangle 513"/>
              <p:cNvSpPr>
                <a:spLocks noChangeArrowheads="1"/>
              </p:cNvSpPr>
              <p:nvPr/>
            </p:nvSpPr>
            <p:spPr bwMode="auto">
              <a:xfrm>
                <a:off x="5217" y="4070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76" name="Line 512"/>
              <p:cNvSpPr>
                <a:spLocks noChangeShapeType="1"/>
              </p:cNvSpPr>
              <p:nvPr/>
            </p:nvSpPr>
            <p:spPr bwMode="auto">
              <a:xfrm>
                <a:off x="5907" y="4070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75" name="Rectangle 511"/>
              <p:cNvSpPr>
                <a:spLocks noChangeArrowheads="1"/>
              </p:cNvSpPr>
              <p:nvPr/>
            </p:nvSpPr>
            <p:spPr bwMode="auto">
              <a:xfrm>
                <a:off x="5907" y="4070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74" name="Line 510"/>
              <p:cNvSpPr>
                <a:spLocks noChangeShapeType="1"/>
              </p:cNvSpPr>
              <p:nvPr/>
            </p:nvSpPr>
            <p:spPr bwMode="auto">
              <a:xfrm>
                <a:off x="6597" y="4070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73" name="Rectangle 509"/>
              <p:cNvSpPr>
                <a:spLocks noChangeArrowheads="1"/>
              </p:cNvSpPr>
              <p:nvPr/>
            </p:nvSpPr>
            <p:spPr bwMode="auto">
              <a:xfrm>
                <a:off x="6597" y="4070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72" name="Line 508"/>
              <p:cNvSpPr>
                <a:spLocks noChangeShapeType="1"/>
              </p:cNvSpPr>
              <p:nvPr/>
            </p:nvSpPr>
            <p:spPr bwMode="auto">
              <a:xfrm>
                <a:off x="7286" y="4070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71" name="Rectangle 507"/>
              <p:cNvSpPr>
                <a:spLocks noChangeArrowheads="1"/>
              </p:cNvSpPr>
              <p:nvPr/>
            </p:nvSpPr>
            <p:spPr bwMode="auto">
              <a:xfrm>
                <a:off x="7286" y="4070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70" name="Line 506"/>
              <p:cNvSpPr>
                <a:spLocks noChangeShapeType="1"/>
              </p:cNvSpPr>
              <p:nvPr/>
            </p:nvSpPr>
            <p:spPr bwMode="auto">
              <a:xfrm>
                <a:off x="7976" y="4070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69" name="Rectangle 505"/>
              <p:cNvSpPr>
                <a:spLocks noChangeArrowheads="1"/>
              </p:cNvSpPr>
              <p:nvPr/>
            </p:nvSpPr>
            <p:spPr bwMode="auto">
              <a:xfrm>
                <a:off x="7976" y="4070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68" name="Line 504"/>
              <p:cNvSpPr>
                <a:spLocks noChangeShapeType="1"/>
              </p:cNvSpPr>
              <p:nvPr/>
            </p:nvSpPr>
            <p:spPr bwMode="auto">
              <a:xfrm>
                <a:off x="8666" y="4070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67" name="Rectangle 503"/>
              <p:cNvSpPr>
                <a:spLocks noChangeArrowheads="1"/>
              </p:cNvSpPr>
              <p:nvPr/>
            </p:nvSpPr>
            <p:spPr bwMode="auto">
              <a:xfrm>
                <a:off x="8666" y="4070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66" name="Line 502"/>
              <p:cNvSpPr>
                <a:spLocks noChangeShapeType="1"/>
              </p:cNvSpPr>
              <p:nvPr/>
            </p:nvSpPr>
            <p:spPr bwMode="auto">
              <a:xfrm>
                <a:off x="9355" y="4070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65" name="Rectangle 501"/>
              <p:cNvSpPr>
                <a:spLocks noChangeArrowheads="1"/>
              </p:cNvSpPr>
              <p:nvPr/>
            </p:nvSpPr>
            <p:spPr bwMode="auto">
              <a:xfrm>
                <a:off x="9355" y="4070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64" name="Line 500"/>
              <p:cNvSpPr>
                <a:spLocks noChangeShapeType="1"/>
              </p:cNvSpPr>
              <p:nvPr/>
            </p:nvSpPr>
            <p:spPr bwMode="auto">
              <a:xfrm>
                <a:off x="10045" y="4070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63" name="Rectangle 499"/>
              <p:cNvSpPr>
                <a:spLocks noChangeArrowheads="1"/>
              </p:cNvSpPr>
              <p:nvPr/>
            </p:nvSpPr>
            <p:spPr bwMode="auto">
              <a:xfrm>
                <a:off x="10045" y="4070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62" name="Line 498"/>
              <p:cNvSpPr>
                <a:spLocks noChangeShapeType="1"/>
              </p:cNvSpPr>
              <p:nvPr/>
            </p:nvSpPr>
            <p:spPr bwMode="auto">
              <a:xfrm>
                <a:off x="10735" y="4070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61" name="Rectangle 497"/>
              <p:cNvSpPr>
                <a:spLocks noChangeArrowheads="1"/>
              </p:cNvSpPr>
              <p:nvPr/>
            </p:nvSpPr>
            <p:spPr bwMode="auto">
              <a:xfrm>
                <a:off x="10735" y="4070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60" name="Line 496"/>
              <p:cNvSpPr>
                <a:spLocks noChangeShapeType="1"/>
              </p:cNvSpPr>
              <p:nvPr/>
            </p:nvSpPr>
            <p:spPr bwMode="auto">
              <a:xfrm>
                <a:off x="11424" y="4070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59" name="Rectangle 495"/>
              <p:cNvSpPr>
                <a:spLocks noChangeArrowheads="1"/>
              </p:cNvSpPr>
              <p:nvPr/>
            </p:nvSpPr>
            <p:spPr bwMode="auto">
              <a:xfrm>
                <a:off x="11424" y="4070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58" name="Line 494"/>
              <p:cNvSpPr>
                <a:spLocks noChangeShapeType="1"/>
              </p:cNvSpPr>
              <p:nvPr/>
            </p:nvSpPr>
            <p:spPr bwMode="auto">
              <a:xfrm>
                <a:off x="12114" y="4070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57" name="Rectangle 493"/>
              <p:cNvSpPr>
                <a:spLocks noChangeArrowheads="1"/>
              </p:cNvSpPr>
              <p:nvPr/>
            </p:nvSpPr>
            <p:spPr bwMode="auto">
              <a:xfrm>
                <a:off x="12114" y="4070"/>
                <a:ext cx="660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56" name="Line 492"/>
              <p:cNvSpPr>
                <a:spLocks noChangeShapeType="1"/>
              </p:cNvSpPr>
              <p:nvPr/>
            </p:nvSpPr>
            <p:spPr bwMode="auto">
              <a:xfrm>
                <a:off x="15" y="4346"/>
                <a:ext cx="3148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55" name="Rectangle 491"/>
              <p:cNvSpPr>
                <a:spLocks noChangeArrowheads="1"/>
              </p:cNvSpPr>
              <p:nvPr/>
            </p:nvSpPr>
            <p:spPr bwMode="auto">
              <a:xfrm>
                <a:off x="15" y="4346"/>
                <a:ext cx="3148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54" name="Line 490"/>
              <p:cNvSpPr>
                <a:spLocks noChangeShapeType="1"/>
              </p:cNvSpPr>
              <p:nvPr/>
            </p:nvSpPr>
            <p:spPr bwMode="auto">
              <a:xfrm>
                <a:off x="3178" y="4346"/>
                <a:ext cx="2009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53" name="Rectangle 489"/>
              <p:cNvSpPr>
                <a:spLocks noChangeArrowheads="1"/>
              </p:cNvSpPr>
              <p:nvPr/>
            </p:nvSpPr>
            <p:spPr bwMode="auto">
              <a:xfrm>
                <a:off x="3178" y="4346"/>
                <a:ext cx="2009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52" name="Line 488"/>
              <p:cNvSpPr>
                <a:spLocks noChangeShapeType="1"/>
              </p:cNvSpPr>
              <p:nvPr/>
            </p:nvSpPr>
            <p:spPr bwMode="auto">
              <a:xfrm>
                <a:off x="5217" y="4346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51" name="Rectangle 487"/>
              <p:cNvSpPr>
                <a:spLocks noChangeArrowheads="1"/>
              </p:cNvSpPr>
              <p:nvPr/>
            </p:nvSpPr>
            <p:spPr bwMode="auto">
              <a:xfrm>
                <a:off x="5217" y="4346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50" name="Line 486"/>
              <p:cNvSpPr>
                <a:spLocks noChangeShapeType="1"/>
              </p:cNvSpPr>
              <p:nvPr/>
            </p:nvSpPr>
            <p:spPr bwMode="auto">
              <a:xfrm>
                <a:off x="5907" y="4346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49" name="Rectangle 485"/>
              <p:cNvSpPr>
                <a:spLocks noChangeArrowheads="1"/>
              </p:cNvSpPr>
              <p:nvPr/>
            </p:nvSpPr>
            <p:spPr bwMode="auto">
              <a:xfrm>
                <a:off x="5907" y="4346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48" name="Line 484"/>
              <p:cNvSpPr>
                <a:spLocks noChangeShapeType="1"/>
              </p:cNvSpPr>
              <p:nvPr/>
            </p:nvSpPr>
            <p:spPr bwMode="auto">
              <a:xfrm>
                <a:off x="6597" y="4346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47" name="Rectangle 483"/>
              <p:cNvSpPr>
                <a:spLocks noChangeArrowheads="1"/>
              </p:cNvSpPr>
              <p:nvPr/>
            </p:nvSpPr>
            <p:spPr bwMode="auto">
              <a:xfrm>
                <a:off x="6597" y="4346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46" name="Line 482"/>
              <p:cNvSpPr>
                <a:spLocks noChangeShapeType="1"/>
              </p:cNvSpPr>
              <p:nvPr/>
            </p:nvSpPr>
            <p:spPr bwMode="auto">
              <a:xfrm>
                <a:off x="7286" y="4346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45" name="Rectangle 481"/>
              <p:cNvSpPr>
                <a:spLocks noChangeArrowheads="1"/>
              </p:cNvSpPr>
              <p:nvPr/>
            </p:nvSpPr>
            <p:spPr bwMode="auto">
              <a:xfrm>
                <a:off x="7286" y="4346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44" name="Line 480"/>
              <p:cNvSpPr>
                <a:spLocks noChangeShapeType="1"/>
              </p:cNvSpPr>
              <p:nvPr/>
            </p:nvSpPr>
            <p:spPr bwMode="auto">
              <a:xfrm>
                <a:off x="7976" y="4346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43" name="Rectangle 479"/>
              <p:cNvSpPr>
                <a:spLocks noChangeArrowheads="1"/>
              </p:cNvSpPr>
              <p:nvPr/>
            </p:nvSpPr>
            <p:spPr bwMode="auto">
              <a:xfrm>
                <a:off x="7976" y="4346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42" name="Line 478"/>
              <p:cNvSpPr>
                <a:spLocks noChangeShapeType="1"/>
              </p:cNvSpPr>
              <p:nvPr/>
            </p:nvSpPr>
            <p:spPr bwMode="auto">
              <a:xfrm>
                <a:off x="8666" y="4346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41" name="Rectangle 477"/>
              <p:cNvSpPr>
                <a:spLocks noChangeArrowheads="1"/>
              </p:cNvSpPr>
              <p:nvPr/>
            </p:nvSpPr>
            <p:spPr bwMode="auto">
              <a:xfrm>
                <a:off x="8666" y="4346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40" name="Line 476"/>
              <p:cNvSpPr>
                <a:spLocks noChangeShapeType="1"/>
              </p:cNvSpPr>
              <p:nvPr/>
            </p:nvSpPr>
            <p:spPr bwMode="auto">
              <a:xfrm>
                <a:off x="9355" y="4346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39" name="Rectangle 475"/>
              <p:cNvSpPr>
                <a:spLocks noChangeArrowheads="1"/>
              </p:cNvSpPr>
              <p:nvPr/>
            </p:nvSpPr>
            <p:spPr bwMode="auto">
              <a:xfrm>
                <a:off x="9355" y="4346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38" name="Line 474"/>
              <p:cNvSpPr>
                <a:spLocks noChangeShapeType="1"/>
              </p:cNvSpPr>
              <p:nvPr/>
            </p:nvSpPr>
            <p:spPr bwMode="auto">
              <a:xfrm>
                <a:off x="10045" y="4346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37" name="Rectangle 473"/>
              <p:cNvSpPr>
                <a:spLocks noChangeArrowheads="1"/>
              </p:cNvSpPr>
              <p:nvPr/>
            </p:nvSpPr>
            <p:spPr bwMode="auto">
              <a:xfrm>
                <a:off x="10045" y="4346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36" name="Line 472"/>
              <p:cNvSpPr>
                <a:spLocks noChangeShapeType="1"/>
              </p:cNvSpPr>
              <p:nvPr/>
            </p:nvSpPr>
            <p:spPr bwMode="auto">
              <a:xfrm>
                <a:off x="10735" y="4346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35" name="Rectangle 471"/>
              <p:cNvSpPr>
                <a:spLocks noChangeArrowheads="1"/>
              </p:cNvSpPr>
              <p:nvPr/>
            </p:nvSpPr>
            <p:spPr bwMode="auto">
              <a:xfrm>
                <a:off x="10735" y="4346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34" name="Line 470"/>
              <p:cNvSpPr>
                <a:spLocks noChangeShapeType="1"/>
              </p:cNvSpPr>
              <p:nvPr/>
            </p:nvSpPr>
            <p:spPr bwMode="auto">
              <a:xfrm>
                <a:off x="11424" y="4346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33" name="Rectangle 469"/>
              <p:cNvSpPr>
                <a:spLocks noChangeArrowheads="1"/>
              </p:cNvSpPr>
              <p:nvPr/>
            </p:nvSpPr>
            <p:spPr bwMode="auto">
              <a:xfrm>
                <a:off x="11424" y="4346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32" name="Line 468"/>
              <p:cNvSpPr>
                <a:spLocks noChangeShapeType="1"/>
              </p:cNvSpPr>
              <p:nvPr/>
            </p:nvSpPr>
            <p:spPr bwMode="auto">
              <a:xfrm>
                <a:off x="12114" y="4346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31" name="Rectangle 467"/>
              <p:cNvSpPr>
                <a:spLocks noChangeArrowheads="1"/>
              </p:cNvSpPr>
              <p:nvPr/>
            </p:nvSpPr>
            <p:spPr bwMode="auto">
              <a:xfrm>
                <a:off x="12114" y="4346"/>
                <a:ext cx="660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30" name="Line 466"/>
              <p:cNvSpPr>
                <a:spLocks noChangeShapeType="1"/>
              </p:cNvSpPr>
              <p:nvPr/>
            </p:nvSpPr>
            <p:spPr bwMode="auto">
              <a:xfrm>
                <a:off x="15" y="4622"/>
                <a:ext cx="3148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29" name="Rectangle 465"/>
              <p:cNvSpPr>
                <a:spLocks noChangeArrowheads="1"/>
              </p:cNvSpPr>
              <p:nvPr/>
            </p:nvSpPr>
            <p:spPr bwMode="auto">
              <a:xfrm>
                <a:off x="15" y="4622"/>
                <a:ext cx="3148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28" name="Line 464"/>
              <p:cNvSpPr>
                <a:spLocks noChangeShapeType="1"/>
              </p:cNvSpPr>
              <p:nvPr/>
            </p:nvSpPr>
            <p:spPr bwMode="auto">
              <a:xfrm>
                <a:off x="3178" y="4622"/>
                <a:ext cx="2009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27" name="Rectangle 463"/>
              <p:cNvSpPr>
                <a:spLocks noChangeArrowheads="1"/>
              </p:cNvSpPr>
              <p:nvPr/>
            </p:nvSpPr>
            <p:spPr bwMode="auto">
              <a:xfrm>
                <a:off x="3178" y="4622"/>
                <a:ext cx="2009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26" name="Line 462"/>
              <p:cNvSpPr>
                <a:spLocks noChangeShapeType="1"/>
              </p:cNvSpPr>
              <p:nvPr/>
            </p:nvSpPr>
            <p:spPr bwMode="auto">
              <a:xfrm>
                <a:off x="5217" y="462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25" name="Rectangle 461"/>
              <p:cNvSpPr>
                <a:spLocks noChangeArrowheads="1"/>
              </p:cNvSpPr>
              <p:nvPr/>
            </p:nvSpPr>
            <p:spPr bwMode="auto">
              <a:xfrm>
                <a:off x="5217" y="462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24" name="Line 460"/>
              <p:cNvSpPr>
                <a:spLocks noChangeShapeType="1"/>
              </p:cNvSpPr>
              <p:nvPr/>
            </p:nvSpPr>
            <p:spPr bwMode="auto">
              <a:xfrm>
                <a:off x="5907" y="462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23" name="Rectangle 459"/>
              <p:cNvSpPr>
                <a:spLocks noChangeArrowheads="1"/>
              </p:cNvSpPr>
              <p:nvPr/>
            </p:nvSpPr>
            <p:spPr bwMode="auto">
              <a:xfrm>
                <a:off x="5907" y="462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22" name="Line 458"/>
              <p:cNvSpPr>
                <a:spLocks noChangeShapeType="1"/>
              </p:cNvSpPr>
              <p:nvPr/>
            </p:nvSpPr>
            <p:spPr bwMode="auto">
              <a:xfrm>
                <a:off x="6597" y="4622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21" name="Rectangle 457"/>
              <p:cNvSpPr>
                <a:spLocks noChangeArrowheads="1"/>
              </p:cNvSpPr>
              <p:nvPr/>
            </p:nvSpPr>
            <p:spPr bwMode="auto">
              <a:xfrm>
                <a:off x="6597" y="4622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20" name="Line 456"/>
              <p:cNvSpPr>
                <a:spLocks noChangeShapeType="1"/>
              </p:cNvSpPr>
              <p:nvPr/>
            </p:nvSpPr>
            <p:spPr bwMode="auto">
              <a:xfrm>
                <a:off x="7286" y="462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19" name="Rectangle 455"/>
              <p:cNvSpPr>
                <a:spLocks noChangeArrowheads="1"/>
              </p:cNvSpPr>
              <p:nvPr/>
            </p:nvSpPr>
            <p:spPr bwMode="auto">
              <a:xfrm>
                <a:off x="7286" y="462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18" name="Line 454"/>
              <p:cNvSpPr>
                <a:spLocks noChangeShapeType="1"/>
              </p:cNvSpPr>
              <p:nvPr/>
            </p:nvSpPr>
            <p:spPr bwMode="auto">
              <a:xfrm>
                <a:off x="7976" y="462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17" name="Rectangle 453"/>
              <p:cNvSpPr>
                <a:spLocks noChangeArrowheads="1"/>
              </p:cNvSpPr>
              <p:nvPr/>
            </p:nvSpPr>
            <p:spPr bwMode="auto">
              <a:xfrm>
                <a:off x="7976" y="462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16" name="Line 452"/>
              <p:cNvSpPr>
                <a:spLocks noChangeShapeType="1"/>
              </p:cNvSpPr>
              <p:nvPr/>
            </p:nvSpPr>
            <p:spPr bwMode="auto">
              <a:xfrm>
                <a:off x="8666" y="4622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15" name="Rectangle 451"/>
              <p:cNvSpPr>
                <a:spLocks noChangeArrowheads="1"/>
              </p:cNvSpPr>
              <p:nvPr/>
            </p:nvSpPr>
            <p:spPr bwMode="auto">
              <a:xfrm>
                <a:off x="8666" y="4622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14" name="Line 450"/>
              <p:cNvSpPr>
                <a:spLocks noChangeShapeType="1"/>
              </p:cNvSpPr>
              <p:nvPr/>
            </p:nvSpPr>
            <p:spPr bwMode="auto">
              <a:xfrm>
                <a:off x="9355" y="462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13" name="Rectangle 449"/>
              <p:cNvSpPr>
                <a:spLocks noChangeArrowheads="1"/>
              </p:cNvSpPr>
              <p:nvPr/>
            </p:nvSpPr>
            <p:spPr bwMode="auto">
              <a:xfrm>
                <a:off x="9355" y="462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12" name="Line 448"/>
              <p:cNvSpPr>
                <a:spLocks noChangeShapeType="1"/>
              </p:cNvSpPr>
              <p:nvPr/>
            </p:nvSpPr>
            <p:spPr bwMode="auto">
              <a:xfrm>
                <a:off x="10045" y="462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11" name="Rectangle 447"/>
              <p:cNvSpPr>
                <a:spLocks noChangeArrowheads="1"/>
              </p:cNvSpPr>
              <p:nvPr/>
            </p:nvSpPr>
            <p:spPr bwMode="auto">
              <a:xfrm>
                <a:off x="10045" y="462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10" name="Line 446"/>
              <p:cNvSpPr>
                <a:spLocks noChangeShapeType="1"/>
              </p:cNvSpPr>
              <p:nvPr/>
            </p:nvSpPr>
            <p:spPr bwMode="auto">
              <a:xfrm>
                <a:off x="10735" y="4622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09" name="Rectangle 445"/>
              <p:cNvSpPr>
                <a:spLocks noChangeArrowheads="1"/>
              </p:cNvSpPr>
              <p:nvPr/>
            </p:nvSpPr>
            <p:spPr bwMode="auto">
              <a:xfrm>
                <a:off x="10735" y="4622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08" name="Line 444"/>
              <p:cNvSpPr>
                <a:spLocks noChangeShapeType="1"/>
              </p:cNvSpPr>
              <p:nvPr/>
            </p:nvSpPr>
            <p:spPr bwMode="auto">
              <a:xfrm>
                <a:off x="11424" y="462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07" name="Rectangle 443"/>
              <p:cNvSpPr>
                <a:spLocks noChangeArrowheads="1"/>
              </p:cNvSpPr>
              <p:nvPr/>
            </p:nvSpPr>
            <p:spPr bwMode="auto">
              <a:xfrm>
                <a:off x="11424" y="462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06" name="Line 442"/>
              <p:cNvSpPr>
                <a:spLocks noChangeShapeType="1"/>
              </p:cNvSpPr>
              <p:nvPr/>
            </p:nvSpPr>
            <p:spPr bwMode="auto">
              <a:xfrm>
                <a:off x="12114" y="4622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05" name="Rectangle 441"/>
              <p:cNvSpPr>
                <a:spLocks noChangeArrowheads="1"/>
              </p:cNvSpPr>
              <p:nvPr/>
            </p:nvSpPr>
            <p:spPr bwMode="auto">
              <a:xfrm>
                <a:off x="12114" y="4622"/>
                <a:ext cx="660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04" name="Line 440"/>
              <p:cNvSpPr>
                <a:spLocks noChangeShapeType="1"/>
              </p:cNvSpPr>
              <p:nvPr/>
            </p:nvSpPr>
            <p:spPr bwMode="auto">
              <a:xfrm>
                <a:off x="15" y="4898"/>
                <a:ext cx="3148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03" name="Rectangle 439"/>
              <p:cNvSpPr>
                <a:spLocks noChangeArrowheads="1"/>
              </p:cNvSpPr>
              <p:nvPr/>
            </p:nvSpPr>
            <p:spPr bwMode="auto">
              <a:xfrm>
                <a:off x="15" y="4898"/>
                <a:ext cx="3148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02" name="Line 438"/>
              <p:cNvSpPr>
                <a:spLocks noChangeShapeType="1"/>
              </p:cNvSpPr>
              <p:nvPr/>
            </p:nvSpPr>
            <p:spPr bwMode="auto">
              <a:xfrm>
                <a:off x="3178" y="4898"/>
                <a:ext cx="2009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01" name="Rectangle 437"/>
              <p:cNvSpPr>
                <a:spLocks noChangeArrowheads="1"/>
              </p:cNvSpPr>
              <p:nvPr/>
            </p:nvSpPr>
            <p:spPr bwMode="auto">
              <a:xfrm>
                <a:off x="3178" y="4898"/>
                <a:ext cx="2009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700" name="Line 436"/>
              <p:cNvSpPr>
                <a:spLocks noChangeShapeType="1"/>
              </p:cNvSpPr>
              <p:nvPr/>
            </p:nvSpPr>
            <p:spPr bwMode="auto">
              <a:xfrm>
                <a:off x="5217" y="4898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99" name="Rectangle 435"/>
              <p:cNvSpPr>
                <a:spLocks noChangeArrowheads="1"/>
              </p:cNvSpPr>
              <p:nvPr/>
            </p:nvSpPr>
            <p:spPr bwMode="auto">
              <a:xfrm>
                <a:off x="5217" y="4898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98" name="Line 434"/>
              <p:cNvSpPr>
                <a:spLocks noChangeShapeType="1"/>
              </p:cNvSpPr>
              <p:nvPr/>
            </p:nvSpPr>
            <p:spPr bwMode="auto">
              <a:xfrm>
                <a:off x="5907" y="4898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97" name="Rectangle 433"/>
              <p:cNvSpPr>
                <a:spLocks noChangeArrowheads="1"/>
              </p:cNvSpPr>
              <p:nvPr/>
            </p:nvSpPr>
            <p:spPr bwMode="auto">
              <a:xfrm>
                <a:off x="5907" y="4898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96" name="Line 432"/>
              <p:cNvSpPr>
                <a:spLocks noChangeShapeType="1"/>
              </p:cNvSpPr>
              <p:nvPr/>
            </p:nvSpPr>
            <p:spPr bwMode="auto">
              <a:xfrm>
                <a:off x="6597" y="4898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95" name="Rectangle 431"/>
              <p:cNvSpPr>
                <a:spLocks noChangeArrowheads="1"/>
              </p:cNvSpPr>
              <p:nvPr/>
            </p:nvSpPr>
            <p:spPr bwMode="auto">
              <a:xfrm>
                <a:off x="6597" y="4898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94" name="Line 430"/>
              <p:cNvSpPr>
                <a:spLocks noChangeShapeType="1"/>
              </p:cNvSpPr>
              <p:nvPr/>
            </p:nvSpPr>
            <p:spPr bwMode="auto">
              <a:xfrm>
                <a:off x="7286" y="4898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93" name="Rectangle 429"/>
              <p:cNvSpPr>
                <a:spLocks noChangeArrowheads="1"/>
              </p:cNvSpPr>
              <p:nvPr/>
            </p:nvSpPr>
            <p:spPr bwMode="auto">
              <a:xfrm>
                <a:off x="7286" y="4898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92" name="Line 428"/>
              <p:cNvSpPr>
                <a:spLocks noChangeShapeType="1"/>
              </p:cNvSpPr>
              <p:nvPr/>
            </p:nvSpPr>
            <p:spPr bwMode="auto">
              <a:xfrm>
                <a:off x="7976" y="4898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91" name="Rectangle 427"/>
              <p:cNvSpPr>
                <a:spLocks noChangeArrowheads="1"/>
              </p:cNvSpPr>
              <p:nvPr/>
            </p:nvSpPr>
            <p:spPr bwMode="auto">
              <a:xfrm>
                <a:off x="7976" y="4898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90" name="Line 426"/>
              <p:cNvSpPr>
                <a:spLocks noChangeShapeType="1"/>
              </p:cNvSpPr>
              <p:nvPr/>
            </p:nvSpPr>
            <p:spPr bwMode="auto">
              <a:xfrm>
                <a:off x="8666" y="4898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89" name="Rectangle 425"/>
              <p:cNvSpPr>
                <a:spLocks noChangeArrowheads="1"/>
              </p:cNvSpPr>
              <p:nvPr/>
            </p:nvSpPr>
            <p:spPr bwMode="auto">
              <a:xfrm>
                <a:off x="8666" y="4898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88" name="Line 424"/>
              <p:cNvSpPr>
                <a:spLocks noChangeShapeType="1"/>
              </p:cNvSpPr>
              <p:nvPr/>
            </p:nvSpPr>
            <p:spPr bwMode="auto">
              <a:xfrm>
                <a:off x="9355" y="4898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87" name="Rectangle 423"/>
              <p:cNvSpPr>
                <a:spLocks noChangeArrowheads="1"/>
              </p:cNvSpPr>
              <p:nvPr/>
            </p:nvSpPr>
            <p:spPr bwMode="auto">
              <a:xfrm>
                <a:off x="9355" y="4898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86" name="Line 422"/>
              <p:cNvSpPr>
                <a:spLocks noChangeShapeType="1"/>
              </p:cNvSpPr>
              <p:nvPr/>
            </p:nvSpPr>
            <p:spPr bwMode="auto">
              <a:xfrm>
                <a:off x="10045" y="4898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85" name="Rectangle 421"/>
              <p:cNvSpPr>
                <a:spLocks noChangeArrowheads="1"/>
              </p:cNvSpPr>
              <p:nvPr/>
            </p:nvSpPr>
            <p:spPr bwMode="auto">
              <a:xfrm>
                <a:off x="10045" y="4898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84" name="Line 420"/>
              <p:cNvSpPr>
                <a:spLocks noChangeShapeType="1"/>
              </p:cNvSpPr>
              <p:nvPr/>
            </p:nvSpPr>
            <p:spPr bwMode="auto">
              <a:xfrm>
                <a:off x="10735" y="4898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83" name="Rectangle 419"/>
              <p:cNvSpPr>
                <a:spLocks noChangeArrowheads="1"/>
              </p:cNvSpPr>
              <p:nvPr/>
            </p:nvSpPr>
            <p:spPr bwMode="auto">
              <a:xfrm>
                <a:off x="10735" y="4898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82" name="Line 418"/>
              <p:cNvSpPr>
                <a:spLocks noChangeShapeType="1"/>
              </p:cNvSpPr>
              <p:nvPr/>
            </p:nvSpPr>
            <p:spPr bwMode="auto">
              <a:xfrm>
                <a:off x="11424" y="4898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81" name="Rectangle 417"/>
              <p:cNvSpPr>
                <a:spLocks noChangeArrowheads="1"/>
              </p:cNvSpPr>
              <p:nvPr/>
            </p:nvSpPr>
            <p:spPr bwMode="auto">
              <a:xfrm>
                <a:off x="11424" y="4898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80" name="Line 416"/>
              <p:cNvSpPr>
                <a:spLocks noChangeShapeType="1"/>
              </p:cNvSpPr>
              <p:nvPr/>
            </p:nvSpPr>
            <p:spPr bwMode="auto">
              <a:xfrm>
                <a:off x="12114" y="4898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79" name="Rectangle 415"/>
              <p:cNvSpPr>
                <a:spLocks noChangeArrowheads="1"/>
              </p:cNvSpPr>
              <p:nvPr/>
            </p:nvSpPr>
            <p:spPr bwMode="auto">
              <a:xfrm>
                <a:off x="12114" y="4898"/>
                <a:ext cx="660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78" name="Line 414"/>
              <p:cNvSpPr>
                <a:spLocks noChangeShapeType="1"/>
              </p:cNvSpPr>
              <p:nvPr/>
            </p:nvSpPr>
            <p:spPr bwMode="auto">
              <a:xfrm>
                <a:off x="3163" y="3532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77" name="Rectangle 413"/>
              <p:cNvSpPr>
                <a:spLocks noChangeArrowheads="1"/>
              </p:cNvSpPr>
              <p:nvPr/>
            </p:nvSpPr>
            <p:spPr bwMode="auto">
              <a:xfrm>
                <a:off x="3163" y="3532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76" name="Line 412"/>
              <p:cNvSpPr>
                <a:spLocks noChangeShapeType="1"/>
              </p:cNvSpPr>
              <p:nvPr/>
            </p:nvSpPr>
            <p:spPr bwMode="auto">
              <a:xfrm>
                <a:off x="5892" y="3532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75" name="Rectangle 411"/>
              <p:cNvSpPr>
                <a:spLocks noChangeArrowheads="1"/>
              </p:cNvSpPr>
              <p:nvPr/>
            </p:nvSpPr>
            <p:spPr bwMode="auto">
              <a:xfrm>
                <a:off x="5892" y="3532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74" name="Line 410"/>
              <p:cNvSpPr>
                <a:spLocks noChangeShapeType="1"/>
              </p:cNvSpPr>
              <p:nvPr/>
            </p:nvSpPr>
            <p:spPr bwMode="auto">
              <a:xfrm>
                <a:off x="6582" y="3532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73" name="Rectangle 409"/>
              <p:cNvSpPr>
                <a:spLocks noChangeArrowheads="1"/>
              </p:cNvSpPr>
              <p:nvPr/>
            </p:nvSpPr>
            <p:spPr bwMode="auto">
              <a:xfrm>
                <a:off x="6582" y="3532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72" name="Line 408"/>
              <p:cNvSpPr>
                <a:spLocks noChangeShapeType="1"/>
              </p:cNvSpPr>
              <p:nvPr/>
            </p:nvSpPr>
            <p:spPr bwMode="auto">
              <a:xfrm>
                <a:off x="7271" y="3532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71" name="Rectangle 407"/>
              <p:cNvSpPr>
                <a:spLocks noChangeArrowheads="1"/>
              </p:cNvSpPr>
              <p:nvPr/>
            </p:nvSpPr>
            <p:spPr bwMode="auto">
              <a:xfrm>
                <a:off x="7271" y="3532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70" name="Line 406"/>
              <p:cNvSpPr>
                <a:spLocks noChangeShapeType="1"/>
              </p:cNvSpPr>
              <p:nvPr/>
            </p:nvSpPr>
            <p:spPr bwMode="auto">
              <a:xfrm>
                <a:off x="7961" y="3532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69" name="Rectangle 405"/>
              <p:cNvSpPr>
                <a:spLocks noChangeArrowheads="1"/>
              </p:cNvSpPr>
              <p:nvPr/>
            </p:nvSpPr>
            <p:spPr bwMode="auto">
              <a:xfrm>
                <a:off x="7961" y="3532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68" name="Line 404"/>
              <p:cNvSpPr>
                <a:spLocks noChangeShapeType="1"/>
              </p:cNvSpPr>
              <p:nvPr/>
            </p:nvSpPr>
            <p:spPr bwMode="auto">
              <a:xfrm>
                <a:off x="8651" y="3532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67" name="Rectangle 403"/>
              <p:cNvSpPr>
                <a:spLocks noChangeArrowheads="1"/>
              </p:cNvSpPr>
              <p:nvPr/>
            </p:nvSpPr>
            <p:spPr bwMode="auto">
              <a:xfrm>
                <a:off x="8651" y="3532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66" name="Line 402"/>
              <p:cNvSpPr>
                <a:spLocks noChangeShapeType="1"/>
              </p:cNvSpPr>
              <p:nvPr/>
            </p:nvSpPr>
            <p:spPr bwMode="auto">
              <a:xfrm>
                <a:off x="9340" y="3532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65" name="Rectangle 401"/>
              <p:cNvSpPr>
                <a:spLocks noChangeArrowheads="1"/>
              </p:cNvSpPr>
              <p:nvPr/>
            </p:nvSpPr>
            <p:spPr bwMode="auto">
              <a:xfrm>
                <a:off x="9340" y="3532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64" name="Line 400"/>
              <p:cNvSpPr>
                <a:spLocks noChangeShapeType="1"/>
              </p:cNvSpPr>
              <p:nvPr/>
            </p:nvSpPr>
            <p:spPr bwMode="auto">
              <a:xfrm>
                <a:off x="10030" y="3532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11462" name="Group 198"/>
            <p:cNvGrpSpPr>
              <a:grpSpLocks/>
            </p:cNvGrpSpPr>
            <p:nvPr/>
          </p:nvGrpSpPr>
          <p:grpSpPr bwMode="auto">
            <a:xfrm>
              <a:off x="-15" y="3049"/>
              <a:ext cx="12819" cy="4057"/>
              <a:chOff x="-15" y="3049"/>
              <a:chExt cx="12819" cy="4057"/>
            </a:xfrm>
          </p:grpSpPr>
          <p:sp>
            <p:nvSpPr>
              <p:cNvPr id="11662" name="Rectangle 398"/>
              <p:cNvSpPr>
                <a:spLocks noChangeArrowheads="1"/>
              </p:cNvSpPr>
              <p:nvPr/>
            </p:nvSpPr>
            <p:spPr bwMode="auto">
              <a:xfrm>
                <a:off x="10030" y="3532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61" name="Line 397"/>
              <p:cNvSpPr>
                <a:spLocks noChangeShapeType="1"/>
              </p:cNvSpPr>
              <p:nvPr/>
            </p:nvSpPr>
            <p:spPr bwMode="auto">
              <a:xfrm>
                <a:off x="10720" y="3532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60" name="Rectangle 396"/>
              <p:cNvSpPr>
                <a:spLocks noChangeArrowheads="1"/>
              </p:cNvSpPr>
              <p:nvPr/>
            </p:nvSpPr>
            <p:spPr bwMode="auto">
              <a:xfrm>
                <a:off x="10720" y="3532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59" name="Line 395"/>
              <p:cNvSpPr>
                <a:spLocks noChangeShapeType="1"/>
              </p:cNvSpPr>
              <p:nvPr/>
            </p:nvSpPr>
            <p:spPr bwMode="auto">
              <a:xfrm>
                <a:off x="11409" y="3532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58" name="Rectangle 394"/>
              <p:cNvSpPr>
                <a:spLocks noChangeArrowheads="1"/>
              </p:cNvSpPr>
              <p:nvPr/>
            </p:nvSpPr>
            <p:spPr bwMode="auto">
              <a:xfrm>
                <a:off x="11409" y="3532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57" name="Line 393"/>
              <p:cNvSpPr>
                <a:spLocks noChangeShapeType="1"/>
              </p:cNvSpPr>
              <p:nvPr/>
            </p:nvSpPr>
            <p:spPr bwMode="auto">
              <a:xfrm>
                <a:off x="12099" y="3532"/>
                <a:ext cx="1" cy="16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56" name="Rectangle 392"/>
              <p:cNvSpPr>
                <a:spLocks noChangeArrowheads="1"/>
              </p:cNvSpPr>
              <p:nvPr/>
            </p:nvSpPr>
            <p:spPr bwMode="auto">
              <a:xfrm>
                <a:off x="12099" y="3532"/>
                <a:ext cx="15" cy="164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55" name="Rectangle 391"/>
              <p:cNvSpPr>
                <a:spLocks noChangeArrowheads="1"/>
              </p:cNvSpPr>
              <p:nvPr/>
            </p:nvSpPr>
            <p:spPr bwMode="auto">
              <a:xfrm>
                <a:off x="15" y="5174"/>
                <a:ext cx="12789" cy="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54" name="Line 390"/>
              <p:cNvSpPr>
                <a:spLocks noChangeShapeType="1"/>
              </p:cNvSpPr>
              <p:nvPr/>
            </p:nvSpPr>
            <p:spPr bwMode="auto">
              <a:xfrm>
                <a:off x="3163" y="5202"/>
                <a:ext cx="1" cy="3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53" name="Rectangle 389"/>
              <p:cNvSpPr>
                <a:spLocks noChangeArrowheads="1"/>
              </p:cNvSpPr>
              <p:nvPr/>
            </p:nvSpPr>
            <p:spPr bwMode="auto">
              <a:xfrm>
                <a:off x="3163" y="5202"/>
                <a:ext cx="15" cy="30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52" name="Line 388"/>
              <p:cNvSpPr>
                <a:spLocks noChangeShapeType="1"/>
              </p:cNvSpPr>
              <p:nvPr/>
            </p:nvSpPr>
            <p:spPr bwMode="auto">
              <a:xfrm>
                <a:off x="5892" y="5202"/>
                <a:ext cx="1" cy="3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51" name="Rectangle 387"/>
              <p:cNvSpPr>
                <a:spLocks noChangeArrowheads="1"/>
              </p:cNvSpPr>
              <p:nvPr/>
            </p:nvSpPr>
            <p:spPr bwMode="auto">
              <a:xfrm>
                <a:off x="5892" y="5202"/>
                <a:ext cx="15" cy="30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50" name="Line 386"/>
              <p:cNvSpPr>
                <a:spLocks noChangeShapeType="1"/>
              </p:cNvSpPr>
              <p:nvPr/>
            </p:nvSpPr>
            <p:spPr bwMode="auto">
              <a:xfrm>
                <a:off x="6582" y="5202"/>
                <a:ext cx="1" cy="3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49" name="Rectangle 385"/>
              <p:cNvSpPr>
                <a:spLocks noChangeArrowheads="1"/>
              </p:cNvSpPr>
              <p:nvPr/>
            </p:nvSpPr>
            <p:spPr bwMode="auto">
              <a:xfrm>
                <a:off x="6582" y="5202"/>
                <a:ext cx="15" cy="30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48" name="Line 384"/>
              <p:cNvSpPr>
                <a:spLocks noChangeShapeType="1"/>
              </p:cNvSpPr>
              <p:nvPr/>
            </p:nvSpPr>
            <p:spPr bwMode="auto">
              <a:xfrm>
                <a:off x="7271" y="5202"/>
                <a:ext cx="1" cy="3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47" name="Rectangle 383"/>
              <p:cNvSpPr>
                <a:spLocks noChangeArrowheads="1"/>
              </p:cNvSpPr>
              <p:nvPr/>
            </p:nvSpPr>
            <p:spPr bwMode="auto">
              <a:xfrm>
                <a:off x="7271" y="5202"/>
                <a:ext cx="15" cy="30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46" name="Line 382"/>
              <p:cNvSpPr>
                <a:spLocks noChangeShapeType="1"/>
              </p:cNvSpPr>
              <p:nvPr/>
            </p:nvSpPr>
            <p:spPr bwMode="auto">
              <a:xfrm>
                <a:off x="7961" y="5202"/>
                <a:ext cx="1" cy="3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45" name="Rectangle 381"/>
              <p:cNvSpPr>
                <a:spLocks noChangeArrowheads="1"/>
              </p:cNvSpPr>
              <p:nvPr/>
            </p:nvSpPr>
            <p:spPr bwMode="auto">
              <a:xfrm>
                <a:off x="7961" y="5202"/>
                <a:ext cx="15" cy="30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44" name="Line 380"/>
              <p:cNvSpPr>
                <a:spLocks noChangeShapeType="1"/>
              </p:cNvSpPr>
              <p:nvPr/>
            </p:nvSpPr>
            <p:spPr bwMode="auto">
              <a:xfrm>
                <a:off x="8651" y="5202"/>
                <a:ext cx="1" cy="3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43" name="Rectangle 379"/>
              <p:cNvSpPr>
                <a:spLocks noChangeArrowheads="1"/>
              </p:cNvSpPr>
              <p:nvPr/>
            </p:nvSpPr>
            <p:spPr bwMode="auto">
              <a:xfrm>
                <a:off x="8651" y="5202"/>
                <a:ext cx="15" cy="30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42" name="Line 378"/>
              <p:cNvSpPr>
                <a:spLocks noChangeShapeType="1"/>
              </p:cNvSpPr>
              <p:nvPr/>
            </p:nvSpPr>
            <p:spPr bwMode="auto">
              <a:xfrm>
                <a:off x="9340" y="5202"/>
                <a:ext cx="1" cy="3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41" name="Rectangle 377"/>
              <p:cNvSpPr>
                <a:spLocks noChangeArrowheads="1"/>
              </p:cNvSpPr>
              <p:nvPr/>
            </p:nvSpPr>
            <p:spPr bwMode="auto">
              <a:xfrm>
                <a:off x="9340" y="5202"/>
                <a:ext cx="15" cy="30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40" name="Line 376"/>
              <p:cNvSpPr>
                <a:spLocks noChangeShapeType="1"/>
              </p:cNvSpPr>
              <p:nvPr/>
            </p:nvSpPr>
            <p:spPr bwMode="auto">
              <a:xfrm>
                <a:off x="10030" y="5202"/>
                <a:ext cx="1" cy="3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39" name="Rectangle 375"/>
              <p:cNvSpPr>
                <a:spLocks noChangeArrowheads="1"/>
              </p:cNvSpPr>
              <p:nvPr/>
            </p:nvSpPr>
            <p:spPr bwMode="auto">
              <a:xfrm>
                <a:off x="10030" y="5202"/>
                <a:ext cx="15" cy="30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38" name="Line 374"/>
              <p:cNvSpPr>
                <a:spLocks noChangeShapeType="1"/>
              </p:cNvSpPr>
              <p:nvPr/>
            </p:nvSpPr>
            <p:spPr bwMode="auto">
              <a:xfrm>
                <a:off x="10720" y="5202"/>
                <a:ext cx="1" cy="3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37" name="Rectangle 373"/>
              <p:cNvSpPr>
                <a:spLocks noChangeArrowheads="1"/>
              </p:cNvSpPr>
              <p:nvPr/>
            </p:nvSpPr>
            <p:spPr bwMode="auto">
              <a:xfrm>
                <a:off x="10720" y="5202"/>
                <a:ext cx="15" cy="30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36" name="Line 372"/>
              <p:cNvSpPr>
                <a:spLocks noChangeShapeType="1"/>
              </p:cNvSpPr>
              <p:nvPr/>
            </p:nvSpPr>
            <p:spPr bwMode="auto">
              <a:xfrm>
                <a:off x="11409" y="5202"/>
                <a:ext cx="1" cy="3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35" name="Rectangle 371"/>
              <p:cNvSpPr>
                <a:spLocks noChangeArrowheads="1"/>
              </p:cNvSpPr>
              <p:nvPr/>
            </p:nvSpPr>
            <p:spPr bwMode="auto">
              <a:xfrm>
                <a:off x="11409" y="5202"/>
                <a:ext cx="15" cy="30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34" name="Line 370"/>
              <p:cNvSpPr>
                <a:spLocks noChangeShapeType="1"/>
              </p:cNvSpPr>
              <p:nvPr/>
            </p:nvSpPr>
            <p:spPr bwMode="auto">
              <a:xfrm>
                <a:off x="12099" y="5202"/>
                <a:ext cx="1" cy="3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33" name="Rectangle 369"/>
              <p:cNvSpPr>
                <a:spLocks noChangeArrowheads="1"/>
              </p:cNvSpPr>
              <p:nvPr/>
            </p:nvSpPr>
            <p:spPr bwMode="auto">
              <a:xfrm>
                <a:off x="12099" y="5202"/>
                <a:ext cx="15" cy="30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32" name="Rectangle 368"/>
              <p:cNvSpPr>
                <a:spLocks noChangeArrowheads="1"/>
              </p:cNvSpPr>
              <p:nvPr/>
            </p:nvSpPr>
            <p:spPr bwMode="auto">
              <a:xfrm>
                <a:off x="15" y="5505"/>
                <a:ext cx="12789" cy="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31" name="Line 367"/>
              <p:cNvSpPr>
                <a:spLocks noChangeShapeType="1"/>
              </p:cNvSpPr>
              <p:nvPr/>
            </p:nvSpPr>
            <p:spPr bwMode="auto">
              <a:xfrm>
                <a:off x="15" y="5657"/>
                <a:ext cx="3148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30" name="Rectangle 366"/>
              <p:cNvSpPr>
                <a:spLocks noChangeArrowheads="1"/>
              </p:cNvSpPr>
              <p:nvPr/>
            </p:nvSpPr>
            <p:spPr bwMode="auto">
              <a:xfrm>
                <a:off x="15" y="5657"/>
                <a:ext cx="3148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29" name="Line 365"/>
              <p:cNvSpPr>
                <a:spLocks noChangeShapeType="1"/>
              </p:cNvSpPr>
              <p:nvPr/>
            </p:nvSpPr>
            <p:spPr bwMode="auto">
              <a:xfrm>
                <a:off x="3178" y="5657"/>
                <a:ext cx="2009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28" name="Rectangle 364"/>
              <p:cNvSpPr>
                <a:spLocks noChangeArrowheads="1"/>
              </p:cNvSpPr>
              <p:nvPr/>
            </p:nvSpPr>
            <p:spPr bwMode="auto">
              <a:xfrm>
                <a:off x="3178" y="5657"/>
                <a:ext cx="2009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27" name="Line 363"/>
              <p:cNvSpPr>
                <a:spLocks noChangeShapeType="1"/>
              </p:cNvSpPr>
              <p:nvPr/>
            </p:nvSpPr>
            <p:spPr bwMode="auto">
              <a:xfrm>
                <a:off x="5217" y="565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26" name="Rectangle 362"/>
              <p:cNvSpPr>
                <a:spLocks noChangeArrowheads="1"/>
              </p:cNvSpPr>
              <p:nvPr/>
            </p:nvSpPr>
            <p:spPr bwMode="auto">
              <a:xfrm>
                <a:off x="5217" y="5657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25" name="Line 361"/>
              <p:cNvSpPr>
                <a:spLocks noChangeShapeType="1"/>
              </p:cNvSpPr>
              <p:nvPr/>
            </p:nvSpPr>
            <p:spPr bwMode="auto">
              <a:xfrm>
                <a:off x="5907" y="565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24" name="Rectangle 360"/>
              <p:cNvSpPr>
                <a:spLocks noChangeArrowheads="1"/>
              </p:cNvSpPr>
              <p:nvPr/>
            </p:nvSpPr>
            <p:spPr bwMode="auto">
              <a:xfrm>
                <a:off x="5907" y="5657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23" name="Line 359"/>
              <p:cNvSpPr>
                <a:spLocks noChangeShapeType="1"/>
              </p:cNvSpPr>
              <p:nvPr/>
            </p:nvSpPr>
            <p:spPr bwMode="auto">
              <a:xfrm>
                <a:off x="6597" y="5657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22" name="Rectangle 358"/>
              <p:cNvSpPr>
                <a:spLocks noChangeArrowheads="1"/>
              </p:cNvSpPr>
              <p:nvPr/>
            </p:nvSpPr>
            <p:spPr bwMode="auto">
              <a:xfrm>
                <a:off x="6597" y="5657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21" name="Line 357"/>
              <p:cNvSpPr>
                <a:spLocks noChangeShapeType="1"/>
              </p:cNvSpPr>
              <p:nvPr/>
            </p:nvSpPr>
            <p:spPr bwMode="auto">
              <a:xfrm>
                <a:off x="7286" y="565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20" name="Rectangle 356"/>
              <p:cNvSpPr>
                <a:spLocks noChangeArrowheads="1"/>
              </p:cNvSpPr>
              <p:nvPr/>
            </p:nvSpPr>
            <p:spPr bwMode="auto">
              <a:xfrm>
                <a:off x="7286" y="5657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19" name="Line 355"/>
              <p:cNvSpPr>
                <a:spLocks noChangeShapeType="1"/>
              </p:cNvSpPr>
              <p:nvPr/>
            </p:nvSpPr>
            <p:spPr bwMode="auto">
              <a:xfrm>
                <a:off x="7976" y="565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18" name="Rectangle 354"/>
              <p:cNvSpPr>
                <a:spLocks noChangeArrowheads="1"/>
              </p:cNvSpPr>
              <p:nvPr/>
            </p:nvSpPr>
            <p:spPr bwMode="auto">
              <a:xfrm>
                <a:off x="7976" y="5657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17" name="Line 353"/>
              <p:cNvSpPr>
                <a:spLocks noChangeShapeType="1"/>
              </p:cNvSpPr>
              <p:nvPr/>
            </p:nvSpPr>
            <p:spPr bwMode="auto">
              <a:xfrm>
                <a:off x="8666" y="5657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16" name="Rectangle 352"/>
              <p:cNvSpPr>
                <a:spLocks noChangeArrowheads="1"/>
              </p:cNvSpPr>
              <p:nvPr/>
            </p:nvSpPr>
            <p:spPr bwMode="auto">
              <a:xfrm>
                <a:off x="8666" y="5657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15" name="Line 351"/>
              <p:cNvSpPr>
                <a:spLocks noChangeShapeType="1"/>
              </p:cNvSpPr>
              <p:nvPr/>
            </p:nvSpPr>
            <p:spPr bwMode="auto">
              <a:xfrm>
                <a:off x="9355" y="565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14" name="Rectangle 350"/>
              <p:cNvSpPr>
                <a:spLocks noChangeArrowheads="1"/>
              </p:cNvSpPr>
              <p:nvPr/>
            </p:nvSpPr>
            <p:spPr bwMode="auto">
              <a:xfrm>
                <a:off x="9355" y="5657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13" name="Line 349"/>
              <p:cNvSpPr>
                <a:spLocks noChangeShapeType="1"/>
              </p:cNvSpPr>
              <p:nvPr/>
            </p:nvSpPr>
            <p:spPr bwMode="auto">
              <a:xfrm>
                <a:off x="10045" y="565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12" name="Rectangle 348"/>
              <p:cNvSpPr>
                <a:spLocks noChangeArrowheads="1"/>
              </p:cNvSpPr>
              <p:nvPr/>
            </p:nvSpPr>
            <p:spPr bwMode="auto">
              <a:xfrm>
                <a:off x="10045" y="5657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11" name="Line 347"/>
              <p:cNvSpPr>
                <a:spLocks noChangeShapeType="1"/>
              </p:cNvSpPr>
              <p:nvPr/>
            </p:nvSpPr>
            <p:spPr bwMode="auto">
              <a:xfrm>
                <a:off x="10735" y="5657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10" name="Rectangle 346"/>
              <p:cNvSpPr>
                <a:spLocks noChangeArrowheads="1"/>
              </p:cNvSpPr>
              <p:nvPr/>
            </p:nvSpPr>
            <p:spPr bwMode="auto">
              <a:xfrm>
                <a:off x="10735" y="5657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09" name="Line 345"/>
              <p:cNvSpPr>
                <a:spLocks noChangeShapeType="1"/>
              </p:cNvSpPr>
              <p:nvPr/>
            </p:nvSpPr>
            <p:spPr bwMode="auto">
              <a:xfrm>
                <a:off x="11424" y="565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08" name="Rectangle 344"/>
              <p:cNvSpPr>
                <a:spLocks noChangeArrowheads="1"/>
              </p:cNvSpPr>
              <p:nvPr/>
            </p:nvSpPr>
            <p:spPr bwMode="auto">
              <a:xfrm>
                <a:off x="11424" y="5657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07" name="Line 343"/>
              <p:cNvSpPr>
                <a:spLocks noChangeShapeType="1"/>
              </p:cNvSpPr>
              <p:nvPr/>
            </p:nvSpPr>
            <p:spPr bwMode="auto">
              <a:xfrm>
                <a:off x="12114" y="5657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06" name="Rectangle 342"/>
              <p:cNvSpPr>
                <a:spLocks noChangeArrowheads="1"/>
              </p:cNvSpPr>
              <p:nvPr/>
            </p:nvSpPr>
            <p:spPr bwMode="auto">
              <a:xfrm>
                <a:off x="12114" y="5657"/>
                <a:ext cx="660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05" name="Rectangle 341"/>
              <p:cNvSpPr>
                <a:spLocks noChangeArrowheads="1"/>
              </p:cNvSpPr>
              <p:nvPr/>
            </p:nvSpPr>
            <p:spPr bwMode="auto">
              <a:xfrm>
                <a:off x="-15" y="3049"/>
                <a:ext cx="30" cy="29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04" name="Line 340"/>
              <p:cNvSpPr>
                <a:spLocks noChangeShapeType="1"/>
              </p:cNvSpPr>
              <p:nvPr/>
            </p:nvSpPr>
            <p:spPr bwMode="auto">
              <a:xfrm>
                <a:off x="3163" y="5533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03" name="Rectangle 339"/>
              <p:cNvSpPr>
                <a:spLocks noChangeArrowheads="1"/>
              </p:cNvSpPr>
              <p:nvPr/>
            </p:nvSpPr>
            <p:spPr bwMode="auto">
              <a:xfrm>
                <a:off x="3163" y="5533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02" name="Rectangle 338"/>
              <p:cNvSpPr>
                <a:spLocks noChangeArrowheads="1"/>
              </p:cNvSpPr>
              <p:nvPr/>
            </p:nvSpPr>
            <p:spPr bwMode="auto">
              <a:xfrm>
                <a:off x="5187" y="3077"/>
                <a:ext cx="30" cy="288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01" name="Line 337"/>
              <p:cNvSpPr>
                <a:spLocks noChangeShapeType="1"/>
              </p:cNvSpPr>
              <p:nvPr/>
            </p:nvSpPr>
            <p:spPr bwMode="auto">
              <a:xfrm>
                <a:off x="5892" y="5533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600" name="Rectangle 336"/>
              <p:cNvSpPr>
                <a:spLocks noChangeArrowheads="1"/>
              </p:cNvSpPr>
              <p:nvPr/>
            </p:nvSpPr>
            <p:spPr bwMode="auto">
              <a:xfrm>
                <a:off x="5892" y="5533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99" name="Line 335"/>
              <p:cNvSpPr>
                <a:spLocks noChangeShapeType="1"/>
              </p:cNvSpPr>
              <p:nvPr/>
            </p:nvSpPr>
            <p:spPr bwMode="auto">
              <a:xfrm>
                <a:off x="6582" y="5533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98" name="Rectangle 334"/>
              <p:cNvSpPr>
                <a:spLocks noChangeArrowheads="1"/>
              </p:cNvSpPr>
              <p:nvPr/>
            </p:nvSpPr>
            <p:spPr bwMode="auto">
              <a:xfrm>
                <a:off x="6582" y="5533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97" name="Line 333"/>
              <p:cNvSpPr>
                <a:spLocks noChangeShapeType="1"/>
              </p:cNvSpPr>
              <p:nvPr/>
            </p:nvSpPr>
            <p:spPr bwMode="auto">
              <a:xfrm>
                <a:off x="7271" y="5533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96" name="Rectangle 332"/>
              <p:cNvSpPr>
                <a:spLocks noChangeArrowheads="1"/>
              </p:cNvSpPr>
              <p:nvPr/>
            </p:nvSpPr>
            <p:spPr bwMode="auto">
              <a:xfrm>
                <a:off x="7271" y="5533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95" name="Line 331"/>
              <p:cNvSpPr>
                <a:spLocks noChangeShapeType="1"/>
              </p:cNvSpPr>
              <p:nvPr/>
            </p:nvSpPr>
            <p:spPr bwMode="auto">
              <a:xfrm>
                <a:off x="7961" y="5533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94" name="Rectangle 330"/>
              <p:cNvSpPr>
                <a:spLocks noChangeArrowheads="1"/>
              </p:cNvSpPr>
              <p:nvPr/>
            </p:nvSpPr>
            <p:spPr bwMode="auto">
              <a:xfrm>
                <a:off x="7961" y="5533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93" name="Line 329"/>
              <p:cNvSpPr>
                <a:spLocks noChangeShapeType="1"/>
              </p:cNvSpPr>
              <p:nvPr/>
            </p:nvSpPr>
            <p:spPr bwMode="auto">
              <a:xfrm>
                <a:off x="8651" y="5533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92" name="Rectangle 328"/>
              <p:cNvSpPr>
                <a:spLocks noChangeArrowheads="1"/>
              </p:cNvSpPr>
              <p:nvPr/>
            </p:nvSpPr>
            <p:spPr bwMode="auto">
              <a:xfrm>
                <a:off x="8651" y="5533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91" name="Line 327"/>
              <p:cNvSpPr>
                <a:spLocks noChangeShapeType="1"/>
              </p:cNvSpPr>
              <p:nvPr/>
            </p:nvSpPr>
            <p:spPr bwMode="auto">
              <a:xfrm>
                <a:off x="9340" y="5533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90" name="Rectangle 326"/>
              <p:cNvSpPr>
                <a:spLocks noChangeArrowheads="1"/>
              </p:cNvSpPr>
              <p:nvPr/>
            </p:nvSpPr>
            <p:spPr bwMode="auto">
              <a:xfrm>
                <a:off x="9340" y="5533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89" name="Line 325"/>
              <p:cNvSpPr>
                <a:spLocks noChangeShapeType="1"/>
              </p:cNvSpPr>
              <p:nvPr/>
            </p:nvSpPr>
            <p:spPr bwMode="auto">
              <a:xfrm>
                <a:off x="10030" y="5533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88" name="Rectangle 324"/>
              <p:cNvSpPr>
                <a:spLocks noChangeArrowheads="1"/>
              </p:cNvSpPr>
              <p:nvPr/>
            </p:nvSpPr>
            <p:spPr bwMode="auto">
              <a:xfrm>
                <a:off x="10030" y="5533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87" name="Line 323"/>
              <p:cNvSpPr>
                <a:spLocks noChangeShapeType="1"/>
              </p:cNvSpPr>
              <p:nvPr/>
            </p:nvSpPr>
            <p:spPr bwMode="auto">
              <a:xfrm>
                <a:off x="10720" y="5533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86" name="Rectangle 322"/>
              <p:cNvSpPr>
                <a:spLocks noChangeArrowheads="1"/>
              </p:cNvSpPr>
              <p:nvPr/>
            </p:nvSpPr>
            <p:spPr bwMode="auto">
              <a:xfrm>
                <a:off x="10720" y="5533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85" name="Line 321"/>
              <p:cNvSpPr>
                <a:spLocks noChangeShapeType="1"/>
              </p:cNvSpPr>
              <p:nvPr/>
            </p:nvSpPr>
            <p:spPr bwMode="auto">
              <a:xfrm>
                <a:off x="11409" y="5533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84" name="Rectangle 320"/>
              <p:cNvSpPr>
                <a:spLocks noChangeArrowheads="1"/>
              </p:cNvSpPr>
              <p:nvPr/>
            </p:nvSpPr>
            <p:spPr bwMode="auto">
              <a:xfrm>
                <a:off x="11409" y="5533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83" name="Line 319"/>
              <p:cNvSpPr>
                <a:spLocks noChangeShapeType="1"/>
              </p:cNvSpPr>
              <p:nvPr/>
            </p:nvSpPr>
            <p:spPr bwMode="auto">
              <a:xfrm>
                <a:off x="12099" y="5533"/>
                <a:ext cx="1" cy="4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82" name="Rectangle 318"/>
              <p:cNvSpPr>
                <a:spLocks noChangeArrowheads="1"/>
              </p:cNvSpPr>
              <p:nvPr/>
            </p:nvSpPr>
            <p:spPr bwMode="auto">
              <a:xfrm>
                <a:off x="12099" y="5533"/>
                <a:ext cx="15" cy="40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81" name="Rectangle 317"/>
              <p:cNvSpPr>
                <a:spLocks noChangeArrowheads="1"/>
              </p:cNvSpPr>
              <p:nvPr/>
            </p:nvSpPr>
            <p:spPr bwMode="auto">
              <a:xfrm>
                <a:off x="15" y="5933"/>
                <a:ext cx="12789" cy="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80" name="Rectangle 316"/>
              <p:cNvSpPr>
                <a:spLocks noChangeArrowheads="1"/>
              </p:cNvSpPr>
              <p:nvPr/>
            </p:nvSpPr>
            <p:spPr bwMode="auto">
              <a:xfrm>
                <a:off x="12774" y="3077"/>
                <a:ext cx="30" cy="288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79" name="Line 315"/>
              <p:cNvSpPr>
                <a:spLocks noChangeShapeType="1"/>
              </p:cNvSpPr>
              <p:nvPr/>
            </p:nvSpPr>
            <p:spPr bwMode="auto">
              <a:xfrm>
                <a:off x="0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78" name="Rectangle 314"/>
              <p:cNvSpPr>
                <a:spLocks noChangeArrowheads="1"/>
              </p:cNvSpPr>
              <p:nvPr/>
            </p:nvSpPr>
            <p:spPr bwMode="auto">
              <a:xfrm>
                <a:off x="0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77" name="Line 313"/>
              <p:cNvSpPr>
                <a:spLocks noChangeShapeType="1"/>
              </p:cNvSpPr>
              <p:nvPr/>
            </p:nvSpPr>
            <p:spPr bwMode="auto">
              <a:xfrm>
                <a:off x="5202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76" name="Rectangle 312"/>
              <p:cNvSpPr>
                <a:spLocks noChangeArrowheads="1"/>
              </p:cNvSpPr>
              <p:nvPr/>
            </p:nvSpPr>
            <p:spPr bwMode="auto">
              <a:xfrm>
                <a:off x="5202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75" name="Line 311"/>
              <p:cNvSpPr>
                <a:spLocks noChangeShapeType="1"/>
              </p:cNvSpPr>
              <p:nvPr/>
            </p:nvSpPr>
            <p:spPr bwMode="auto">
              <a:xfrm>
                <a:off x="5892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74" name="Rectangle 310"/>
              <p:cNvSpPr>
                <a:spLocks noChangeArrowheads="1"/>
              </p:cNvSpPr>
              <p:nvPr/>
            </p:nvSpPr>
            <p:spPr bwMode="auto">
              <a:xfrm>
                <a:off x="5892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73" name="Line 309"/>
              <p:cNvSpPr>
                <a:spLocks noChangeShapeType="1"/>
              </p:cNvSpPr>
              <p:nvPr/>
            </p:nvSpPr>
            <p:spPr bwMode="auto">
              <a:xfrm>
                <a:off x="6582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72" name="Rectangle 308"/>
              <p:cNvSpPr>
                <a:spLocks noChangeArrowheads="1"/>
              </p:cNvSpPr>
              <p:nvPr/>
            </p:nvSpPr>
            <p:spPr bwMode="auto">
              <a:xfrm>
                <a:off x="6582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71" name="Line 307"/>
              <p:cNvSpPr>
                <a:spLocks noChangeShapeType="1"/>
              </p:cNvSpPr>
              <p:nvPr/>
            </p:nvSpPr>
            <p:spPr bwMode="auto">
              <a:xfrm>
                <a:off x="7271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70" name="Rectangle 306"/>
              <p:cNvSpPr>
                <a:spLocks noChangeArrowheads="1"/>
              </p:cNvSpPr>
              <p:nvPr/>
            </p:nvSpPr>
            <p:spPr bwMode="auto">
              <a:xfrm>
                <a:off x="7271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69" name="Line 305"/>
              <p:cNvSpPr>
                <a:spLocks noChangeShapeType="1"/>
              </p:cNvSpPr>
              <p:nvPr/>
            </p:nvSpPr>
            <p:spPr bwMode="auto">
              <a:xfrm>
                <a:off x="7961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68" name="Rectangle 304"/>
              <p:cNvSpPr>
                <a:spLocks noChangeArrowheads="1"/>
              </p:cNvSpPr>
              <p:nvPr/>
            </p:nvSpPr>
            <p:spPr bwMode="auto">
              <a:xfrm>
                <a:off x="7961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67" name="Line 303"/>
              <p:cNvSpPr>
                <a:spLocks noChangeShapeType="1"/>
              </p:cNvSpPr>
              <p:nvPr/>
            </p:nvSpPr>
            <p:spPr bwMode="auto">
              <a:xfrm>
                <a:off x="8651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66" name="Rectangle 302"/>
              <p:cNvSpPr>
                <a:spLocks noChangeArrowheads="1"/>
              </p:cNvSpPr>
              <p:nvPr/>
            </p:nvSpPr>
            <p:spPr bwMode="auto">
              <a:xfrm>
                <a:off x="8651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65" name="Line 301"/>
              <p:cNvSpPr>
                <a:spLocks noChangeShapeType="1"/>
              </p:cNvSpPr>
              <p:nvPr/>
            </p:nvSpPr>
            <p:spPr bwMode="auto">
              <a:xfrm>
                <a:off x="9340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64" name="Rectangle 300"/>
              <p:cNvSpPr>
                <a:spLocks noChangeArrowheads="1"/>
              </p:cNvSpPr>
              <p:nvPr/>
            </p:nvSpPr>
            <p:spPr bwMode="auto">
              <a:xfrm>
                <a:off x="9340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63" name="Line 299"/>
              <p:cNvSpPr>
                <a:spLocks noChangeShapeType="1"/>
              </p:cNvSpPr>
              <p:nvPr/>
            </p:nvSpPr>
            <p:spPr bwMode="auto">
              <a:xfrm>
                <a:off x="10030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62" name="Rectangle 298"/>
              <p:cNvSpPr>
                <a:spLocks noChangeArrowheads="1"/>
              </p:cNvSpPr>
              <p:nvPr/>
            </p:nvSpPr>
            <p:spPr bwMode="auto">
              <a:xfrm>
                <a:off x="10030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61" name="Line 297"/>
              <p:cNvSpPr>
                <a:spLocks noChangeShapeType="1"/>
              </p:cNvSpPr>
              <p:nvPr/>
            </p:nvSpPr>
            <p:spPr bwMode="auto">
              <a:xfrm>
                <a:off x="10720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60" name="Rectangle 296"/>
              <p:cNvSpPr>
                <a:spLocks noChangeArrowheads="1"/>
              </p:cNvSpPr>
              <p:nvPr/>
            </p:nvSpPr>
            <p:spPr bwMode="auto">
              <a:xfrm>
                <a:off x="10720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59" name="Line 295"/>
              <p:cNvSpPr>
                <a:spLocks noChangeShapeType="1"/>
              </p:cNvSpPr>
              <p:nvPr/>
            </p:nvSpPr>
            <p:spPr bwMode="auto">
              <a:xfrm>
                <a:off x="11409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58" name="Rectangle 294"/>
              <p:cNvSpPr>
                <a:spLocks noChangeArrowheads="1"/>
              </p:cNvSpPr>
              <p:nvPr/>
            </p:nvSpPr>
            <p:spPr bwMode="auto">
              <a:xfrm>
                <a:off x="11409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57" name="Line 293"/>
              <p:cNvSpPr>
                <a:spLocks noChangeShapeType="1"/>
              </p:cNvSpPr>
              <p:nvPr/>
            </p:nvSpPr>
            <p:spPr bwMode="auto">
              <a:xfrm>
                <a:off x="12099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56" name="Rectangle 292"/>
              <p:cNvSpPr>
                <a:spLocks noChangeArrowheads="1"/>
              </p:cNvSpPr>
              <p:nvPr/>
            </p:nvSpPr>
            <p:spPr bwMode="auto">
              <a:xfrm>
                <a:off x="12099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55" name="Rectangle 291"/>
              <p:cNvSpPr>
                <a:spLocks noChangeArrowheads="1"/>
              </p:cNvSpPr>
              <p:nvPr/>
            </p:nvSpPr>
            <p:spPr bwMode="auto">
              <a:xfrm>
                <a:off x="15" y="6071"/>
                <a:ext cx="12789" cy="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54" name="Line 290"/>
              <p:cNvSpPr>
                <a:spLocks noChangeShapeType="1"/>
              </p:cNvSpPr>
              <p:nvPr/>
            </p:nvSpPr>
            <p:spPr bwMode="auto">
              <a:xfrm>
                <a:off x="12789" y="5960"/>
                <a:ext cx="1" cy="11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53" name="Rectangle 289"/>
              <p:cNvSpPr>
                <a:spLocks noChangeArrowheads="1"/>
              </p:cNvSpPr>
              <p:nvPr/>
            </p:nvSpPr>
            <p:spPr bwMode="auto">
              <a:xfrm>
                <a:off x="12789" y="5960"/>
                <a:ext cx="15" cy="111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52" name="Line 288"/>
              <p:cNvSpPr>
                <a:spLocks noChangeShapeType="1"/>
              </p:cNvSpPr>
              <p:nvPr/>
            </p:nvSpPr>
            <p:spPr bwMode="auto">
              <a:xfrm>
                <a:off x="15" y="6361"/>
                <a:ext cx="5172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51" name="Rectangle 287"/>
              <p:cNvSpPr>
                <a:spLocks noChangeArrowheads="1"/>
              </p:cNvSpPr>
              <p:nvPr/>
            </p:nvSpPr>
            <p:spPr bwMode="auto">
              <a:xfrm>
                <a:off x="15" y="6361"/>
                <a:ext cx="5172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50" name="Line 286"/>
              <p:cNvSpPr>
                <a:spLocks noChangeShapeType="1"/>
              </p:cNvSpPr>
              <p:nvPr/>
            </p:nvSpPr>
            <p:spPr bwMode="auto">
              <a:xfrm>
                <a:off x="5217" y="636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49" name="Rectangle 285"/>
              <p:cNvSpPr>
                <a:spLocks noChangeArrowheads="1"/>
              </p:cNvSpPr>
              <p:nvPr/>
            </p:nvSpPr>
            <p:spPr bwMode="auto">
              <a:xfrm>
                <a:off x="5217" y="6361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48" name="Line 284"/>
              <p:cNvSpPr>
                <a:spLocks noChangeShapeType="1"/>
              </p:cNvSpPr>
              <p:nvPr/>
            </p:nvSpPr>
            <p:spPr bwMode="auto">
              <a:xfrm>
                <a:off x="5907" y="636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47" name="Rectangle 283"/>
              <p:cNvSpPr>
                <a:spLocks noChangeArrowheads="1"/>
              </p:cNvSpPr>
              <p:nvPr/>
            </p:nvSpPr>
            <p:spPr bwMode="auto">
              <a:xfrm>
                <a:off x="5907" y="6361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46" name="Line 282"/>
              <p:cNvSpPr>
                <a:spLocks noChangeShapeType="1"/>
              </p:cNvSpPr>
              <p:nvPr/>
            </p:nvSpPr>
            <p:spPr bwMode="auto">
              <a:xfrm>
                <a:off x="6597" y="6361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45" name="Rectangle 281"/>
              <p:cNvSpPr>
                <a:spLocks noChangeArrowheads="1"/>
              </p:cNvSpPr>
              <p:nvPr/>
            </p:nvSpPr>
            <p:spPr bwMode="auto">
              <a:xfrm>
                <a:off x="6597" y="6361"/>
                <a:ext cx="674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44" name="Line 280"/>
              <p:cNvSpPr>
                <a:spLocks noChangeShapeType="1"/>
              </p:cNvSpPr>
              <p:nvPr/>
            </p:nvSpPr>
            <p:spPr bwMode="auto">
              <a:xfrm>
                <a:off x="7286" y="636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43" name="Rectangle 279"/>
              <p:cNvSpPr>
                <a:spLocks noChangeArrowheads="1"/>
              </p:cNvSpPr>
              <p:nvPr/>
            </p:nvSpPr>
            <p:spPr bwMode="auto">
              <a:xfrm>
                <a:off x="7286" y="6361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42" name="Line 278"/>
              <p:cNvSpPr>
                <a:spLocks noChangeShapeType="1"/>
              </p:cNvSpPr>
              <p:nvPr/>
            </p:nvSpPr>
            <p:spPr bwMode="auto">
              <a:xfrm>
                <a:off x="7976" y="636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41" name="Rectangle 277"/>
              <p:cNvSpPr>
                <a:spLocks noChangeArrowheads="1"/>
              </p:cNvSpPr>
              <p:nvPr/>
            </p:nvSpPr>
            <p:spPr bwMode="auto">
              <a:xfrm>
                <a:off x="7976" y="6361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40" name="Line 276"/>
              <p:cNvSpPr>
                <a:spLocks noChangeShapeType="1"/>
              </p:cNvSpPr>
              <p:nvPr/>
            </p:nvSpPr>
            <p:spPr bwMode="auto">
              <a:xfrm>
                <a:off x="8666" y="6361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39" name="Rectangle 275"/>
              <p:cNvSpPr>
                <a:spLocks noChangeArrowheads="1"/>
              </p:cNvSpPr>
              <p:nvPr/>
            </p:nvSpPr>
            <p:spPr bwMode="auto">
              <a:xfrm>
                <a:off x="8666" y="6361"/>
                <a:ext cx="674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38" name="Line 274"/>
              <p:cNvSpPr>
                <a:spLocks noChangeShapeType="1"/>
              </p:cNvSpPr>
              <p:nvPr/>
            </p:nvSpPr>
            <p:spPr bwMode="auto">
              <a:xfrm>
                <a:off x="9355" y="636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37" name="Rectangle 273"/>
              <p:cNvSpPr>
                <a:spLocks noChangeArrowheads="1"/>
              </p:cNvSpPr>
              <p:nvPr/>
            </p:nvSpPr>
            <p:spPr bwMode="auto">
              <a:xfrm>
                <a:off x="9355" y="6361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36" name="Line 272"/>
              <p:cNvSpPr>
                <a:spLocks noChangeShapeType="1"/>
              </p:cNvSpPr>
              <p:nvPr/>
            </p:nvSpPr>
            <p:spPr bwMode="auto">
              <a:xfrm>
                <a:off x="10045" y="636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35" name="Rectangle 271"/>
              <p:cNvSpPr>
                <a:spLocks noChangeArrowheads="1"/>
              </p:cNvSpPr>
              <p:nvPr/>
            </p:nvSpPr>
            <p:spPr bwMode="auto">
              <a:xfrm>
                <a:off x="10045" y="6361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34" name="Line 270"/>
              <p:cNvSpPr>
                <a:spLocks noChangeShapeType="1"/>
              </p:cNvSpPr>
              <p:nvPr/>
            </p:nvSpPr>
            <p:spPr bwMode="auto">
              <a:xfrm>
                <a:off x="10735" y="6361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33" name="Rectangle 269"/>
              <p:cNvSpPr>
                <a:spLocks noChangeArrowheads="1"/>
              </p:cNvSpPr>
              <p:nvPr/>
            </p:nvSpPr>
            <p:spPr bwMode="auto">
              <a:xfrm>
                <a:off x="10735" y="6361"/>
                <a:ext cx="674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32" name="Line 268"/>
              <p:cNvSpPr>
                <a:spLocks noChangeShapeType="1"/>
              </p:cNvSpPr>
              <p:nvPr/>
            </p:nvSpPr>
            <p:spPr bwMode="auto">
              <a:xfrm>
                <a:off x="11424" y="6361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31" name="Rectangle 267"/>
              <p:cNvSpPr>
                <a:spLocks noChangeArrowheads="1"/>
              </p:cNvSpPr>
              <p:nvPr/>
            </p:nvSpPr>
            <p:spPr bwMode="auto">
              <a:xfrm>
                <a:off x="11424" y="6361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30" name="Line 266"/>
              <p:cNvSpPr>
                <a:spLocks noChangeShapeType="1"/>
              </p:cNvSpPr>
              <p:nvPr/>
            </p:nvSpPr>
            <p:spPr bwMode="auto">
              <a:xfrm>
                <a:off x="12114" y="6361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29" name="Rectangle 265"/>
              <p:cNvSpPr>
                <a:spLocks noChangeArrowheads="1"/>
              </p:cNvSpPr>
              <p:nvPr/>
            </p:nvSpPr>
            <p:spPr bwMode="auto">
              <a:xfrm>
                <a:off x="12114" y="6361"/>
                <a:ext cx="660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28" name="Line 264"/>
              <p:cNvSpPr>
                <a:spLocks noChangeShapeType="1"/>
              </p:cNvSpPr>
              <p:nvPr/>
            </p:nvSpPr>
            <p:spPr bwMode="auto">
              <a:xfrm>
                <a:off x="15" y="6637"/>
                <a:ext cx="5172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27" name="Rectangle 263"/>
              <p:cNvSpPr>
                <a:spLocks noChangeArrowheads="1"/>
              </p:cNvSpPr>
              <p:nvPr/>
            </p:nvSpPr>
            <p:spPr bwMode="auto">
              <a:xfrm>
                <a:off x="15" y="6637"/>
                <a:ext cx="5172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26" name="Line 262"/>
              <p:cNvSpPr>
                <a:spLocks noChangeShapeType="1"/>
              </p:cNvSpPr>
              <p:nvPr/>
            </p:nvSpPr>
            <p:spPr bwMode="auto">
              <a:xfrm>
                <a:off x="5217" y="663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25" name="Rectangle 261"/>
              <p:cNvSpPr>
                <a:spLocks noChangeArrowheads="1"/>
              </p:cNvSpPr>
              <p:nvPr/>
            </p:nvSpPr>
            <p:spPr bwMode="auto">
              <a:xfrm>
                <a:off x="5217" y="663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24" name="Line 260"/>
              <p:cNvSpPr>
                <a:spLocks noChangeShapeType="1"/>
              </p:cNvSpPr>
              <p:nvPr/>
            </p:nvSpPr>
            <p:spPr bwMode="auto">
              <a:xfrm>
                <a:off x="5907" y="663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23" name="Rectangle 259"/>
              <p:cNvSpPr>
                <a:spLocks noChangeArrowheads="1"/>
              </p:cNvSpPr>
              <p:nvPr/>
            </p:nvSpPr>
            <p:spPr bwMode="auto">
              <a:xfrm>
                <a:off x="5907" y="663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22" name="Line 258"/>
              <p:cNvSpPr>
                <a:spLocks noChangeShapeType="1"/>
              </p:cNvSpPr>
              <p:nvPr/>
            </p:nvSpPr>
            <p:spPr bwMode="auto">
              <a:xfrm>
                <a:off x="6597" y="6637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21" name="Rectangle 257"/>
              <p:cNvSpPr>
                <a:spLocks noChangeArrowheads="1"/>
              </p:cNvSpPr>
              <p:nvPr/>
            </p:nvSpPr>
            <p:spPr bwMode="auto">
              <a:xfrm>
                <a:off x="6597" y="6637"/>
                <a:ext cx="674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20" name="Line 256"/>
              <p:cNvSpPr>
                <a:spLocks noChangeShapeType="1"/>
              </p:cNvSpPr>
              <p:nvPr/>
            </p:nvSpPr>
            <p:spPr bwMode="auto">
              <a:xfrm>
                <a:off x="7286" y="663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19" name="Rectangle 255"/>
              <p:cNvSpPr>
                <a:spLocks noChangeArrowheads="1"/>
              </p:cNvSpPr>
              <p:nvPr/>
            </p:nvSpPr>
            <p:spPr bwMode="auto">
              <a:xfrm>
                <a:off x="7286" y="663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18" name="Line 254"/>
              <p:cNvSpPr>
                <a:spLocks noChangeShapeType="1"/>
              </p:cNvSpPr>
              <p:nvPr/>
            </p:nvSpPr>
            <p:spPr bwMode="auto">
              <a:xfrm>
                <a:off x="7976" y="663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17" name="Rectangle 253"/>
              <p:cNvSpPr>
                <a:spLocks noChangeArrowheads="1"/>
              </p:cNvSpPr>
              <p:nvPr/>
            </p:nvSpPr>
            <p:spPr bwMode="auto">
              <a:xfrm>
                <a:off x="7976" y="663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16" name="Line 252"/>
              <p:cNvSpPr>
                <a:spLocks noChangeShapeType="1"/>
              </p:cNvSpPr>
              <p:nvPr/>
            </p:nvSpPr>
            <p:spPr bwMode="auto">
              <a:xfrm>
                <a:off x="8666" y="6637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15" name="Rectangle 251"/>
              <p:cNvSpPr>
                <a:spLocks noChangeArrowheads="1"/>
              </p:cNvSpPr>
              <p:nvPr/>
            </p:nvSpPr>
            <p:spPr bwMode="auto">
              <a:xfrm>
                <a:off x="8666" y="6637"/>
                <a:ext cx="674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14" name="Line 250"/>
              <p:cNvSpPr>
                <a:spLocks noChangeShapeType="1"/>
              </p:cNvSpPr>
              <p:nvPr/>
            </p:nvSpPr>
            <p:spPr bwMode="auto">
              <a:xfrm>
                <a:off x="9355" y="663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13" name="Rectangle 249"/>
              <p:cNvSpPr>
                <a:spLocks noChangeArrowheads="1"/>
              </p:cNvSpPr>
              <p:nvPr/>
            </p:nvSpPr>
            <p:spPr bwMode="auto">
              <a:xfrm>
                <a:off x="9355" y="663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12" name="Line 248"/>
              <p:cNvSpPr>
                <a:spLocks noChangeShapeType="1"/>
              </p:cNvSpPr>
              <p:nvPr/>
            </p:nvSpPr>
            <p:spPr bwMode="auto">
              <a:xfrm>
                <a:off x="10045" y="663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11" name="Rectangle 247"/>
              <p:cNvSpPr>
                <a:spLocks noChangeArrowheads="1"/>
              </p:cNvSpPr>
              <p:nvPr/>
            </p:nvSpPr>
            <p:spPr bwMode="auto">
              <a:xfrm>
                <a:off x="10045" y="663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10" name="Line 246"/>
              <p:cNvSpPr>
                <a:spLocks noChangeShapeType="1"/>
              </p:cNvSpPr>
              <p:nvPr/>
            </p:nvSpPr>
            <p:spPr bwMode="auto">
              <a:xfrm>
                <a:off x="10735" y="6637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09" name="Rectangle 245"/>
              <p:cNvSpPr>
                <a:spLocks noChangeArrowheads="1"/>
              </p:cNvSpPr>
              <p:nvPr/>
            </p:nvSpPr>
            <p:spPr bwMode="auto">
              <a:xfrm>
                <a:off x="10735" y="6637"/>
                <a:ext cx="674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08" name="Line 244"/>
              <p:cNvSpPr>
                <a:spLocks noChangeShapeType="1"/>
              </p:cNvSpPr>
              <p:nvPr/>
            </p:nvSpPr>
            <p:spPr bwMode="auto">
              <a:xfrm>
                <a:off x="11424" y="6637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07" name="Rectangle 243"/>
              <p:cNvSpPr>
                <a:spLocks noChangeArrowheads="1"/>
              </p:cNvSpPr>
              <p:nvPr/>
            </p:nvSpPr>
            <p:spPr bwMode="auto">
              <a:xfrm>
                <a:off x="11424" y="6637"/>
                <a:ext cx="675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06" name="Line 242"/>
              <p:cNvSpPr>
                <a:spLocks noChangeShapeType="1"/>
              </p:cNvSpPr>
              <p:nvPr/>
            </p:nvSpPr>
            <p:spPr bwMode="auto">
              <a:xfrm>
                <a:off x="12114" y="6637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05" name="Rectangle 241"/>
              <p:cNvSpPr>
                <a:spLocks noChangeArrowheads="1"/>
              </p:cNvSpPr>
              <p:nvPr/>
            </p:nvSpPr>
            <p:spPr bwMode="auto">
              <a:xfrm>
                <a:off x="12114" y="6637"/>
                <a:ext cx="660" cy="13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04" name="Line 240"/>
              <p:cNvSpPr>
                <a:spLocks noChangeShapeType="1"/>
              </p:cNvSpPr>
              <p:nvPr/>
            </p:nvSpPr>
            <p:spPr bwMode="auto">
              <a:xfrm>
                <a:off x="15" y="6843"/>
                <a:ext cx="5172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03" name="Rectangle 239"/>
              <p:cNvSpPr>
                <a:spLocks noChangeArrowheads="1"/>
              </p:cNvSpPr>
              <p:nvPr/>
            </p:nvSpPr>
            <p:spPr bwMode="auto">
              <a:xfrm>
                <a:off x="15" y="6843"/>
                <a:ext cx="5172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02" name="Line 238"/>
              <p:cNvSpPr>
                <a:spLocks noChangeShapeType="1"/>
              </p:cNvSpPr>
              <p:nvPr/>
            </p:nvSpPr>
            <p:spPr bwMode="auto">
              <a:xfrm>
                <a:off x="5217" y="684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01" name="Rectangle 237"/>
              <p:cNvSpPr>
                <a:spLocks noChangeArrowheads="1"/>
              </p:cNvSpPr>
              <p:nvPr/>
            </p:nvSpPr>
            <p:spPr bwMode="auto">
              <a:xfrm>
                <a:off x="5217" y="6843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500" name="Line 236"/>
              <p:cNvSpPr>
                <a:spLocks noChangeShapeType="1"/>
              </p:cNvSpPr>
              <p:nvPr/>
            </p:nvSpPr>
            <p:spPr bwMode="auto">
              <a:xfrm>
                <a:off x="5907" y="684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99" name="Rectangle 235"/>
              <p:cNvSpPr>
                <a:spLocks noChangeArrowheads="1"/>
              </p:cNvSpPr>
              <p:nvPr/>
            </p:nvSpPr>
            <p:spPr bwMode="auto">
              <a:xfrm>
                <a:off x="5907" y="6843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98" name="Line 234"/>
              <p:cNvSpPr>
                <a:spLocks noChangeShapeType="1"/>
              </p:cNvSpPr>
              <p:nvPr/>
            </p:nvSpPr>
            <p:spPr bwMode="auto">
              <a:xfrm>
                <a:off x="6597" y="6843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97" name="Rectangle 233"/>
              <p:cNvSpPr>
                <a:spLocks noChangeArrowheads="1"/>
              </p:cNvSpPr>
              <p:nvPr/>
            </p:nvSpPr>
            <p:spPr bwMode="auto">
              <a:xfrm>
                <a:off x="6597" y="6843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96" name="Line 232"/>
              <p:cNvSpPr>
                <a:spLocks noChangeShapeType="1"/>
              </p:cNvSpPr>
              <p:nvPr/>
            </p:nvSpPr>
            <p:spPr bwMode="auto">
              <a:xfrm>
                <a:off x="7286" y="684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95" name="Rectangle 231"/>
              <p:cNvSpPr>
                <a:spLocks noChangeArrowheads="1"/>
              </p:cNvSpPr>
              <p:nvPr/>
            </p:nvSpPr>
            <p:spPr bwMode="auto">
              <a:xfrm>
                <a:off x="7286" y="6843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94" name="Line 230"/>
              <p:cNvSpPr>
                <a:spLocks noChangeShapeType="1"/>
              </p:cNvSpPr>
              <p:nvPr/>
            </p:nvSpPr>
            <p:spPr bwMode="auto">
              <a:xfrm>
                <a:off x="7976" y="684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93" name="Rectangle 229"/>
              <p:cNvSpPr>
                <a:spLocks noChangeArrowheads="1"/>
              </p:cNvSpPr>
              <p:nvPr/>
            </p:nvSpPr>
            <p:spPr bwMode="auto">
              <a:xfrm>
                <a:off x="7976" y="6843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92" name="Line 228"/>
              <p:cNvSpPr>
                <a:spLocks noChangeShapeType="1"/>
              </p:cNvSpPr>
              <p:nvPr/>
            </p:nvSpPr>
            <p:spPr bwMode="auto">
              <a:xfrm>
                <a:off x="8666" y="6843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91" name="Rectangle 227"/>
              <p:cNvSpPr>
                <a:spLocks noChangeArrowheads="1"/>
              </p:cNvSpPr>
              <p:nvPr/>
            </p:nvSpPr>
            <p:spPr bwMode="auto">
              <a:xfrm>
                <a:off x="8666" y="6843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90" name="Line 226"/>
              <p:cNvSpPr>
                <a:spLocks noChangeShapeType="1"/>
              </p:cNvSpPr>
              <p:nvPr/>
            </p:nvSpPr>
            <p:spPr bwMode="auto">
              <a:xfrm>
                <a:off x="9355" y="684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89" name="Rectangle 225"/>
              <p:cNvSpPr>
                <a:spLocks noChangeArrowheads="1"/>
              </p:cNvSpPr>
              <p:nvPr/>
            </p:nvSpPr>
            <p:spPr bwMode="auto">
              <a:xfrm>
                <a:off x="9355" y="6843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88" name="Line 224"/>
              <p:cNvSpPr>
                <a:spLocks noChangeShapeType="1"/>
              </p:cNvSpPr>
              <p:nvPr/>
            </p:nvSpPr>
            <p:spPr bwMode="auto">
              <a:xfrm>
                <a:off x="10045" y="684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87" name="Rectangle 223"/>
              <p:cNvSpPr>
                <a:spLocks noChangeArrowheads="1"/>
              </p:cNvSpPr>
              <p:nvPr/>
            </p:nvSpPr>
            <p:spPr bwMode="auto">
              <a:xfrm>
                <a:off x="10045" y="6843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86" name="Line 222"/>
              <p:cNvSpPr>
                <a:spLocks noChangeShapeType="1"/>
              </p:cNvSpPr>
              <p:nvPr/>
            </p:nvSpPr>
            <p:spPr bwMode="auto">
              <a:xfrm>
                <a:off x="10735" y="6843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85" name="Rectangle 221"/>
              <p:cNvSpPr>
                <a:spLocks noChangeArrowheads="1"/>
              </p:cNvSpPr>
              <p:nvPr/>
            </p:nvSpPr>
            <p:spPr bwMode="auto">
              <a:xfrm>
                <a:off x="10735" y="6843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84" name="Line 220"/>
              <p:cNvSpPr>
                <a:spLocks noChangeShapeType="1"/>
              </p:cNvSpPr>
              <p:nvPr/>
            </p:nvSpPr>
            <p:spPr bwMode="auto">
              <a:xfrm>
                <a:off x="11424" y="6843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83" name="Rectangle 219"/>
              <p:cNvSpPr>
                <a:spLocks noChangeArrowheads="1"/>
              </p:cNvSpPr>
              <p:nvPr/>
            </p:nvSpPr>
            <p:spPr bwMode="auto">
              <a:xfrm>
                <a:off x="11424" y="6843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82" name="Line 218"/>
              <p:cNvSpPr>
                <a:spLocks noChangeShapeType="1"/>
              </p:cNvSpPr>
              <p:nvPr/>
            </p:nvSpPr>
            <p:spPr bwMode="auto">
              <a:xfrm>
                <a:off x="12114" y="6843"/>
                <a:ext cx="660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81" name="Rectangle 217"/>
              <p:cNvSpPr>
                <a:spLocks noChangeArrowheads="1"/>
              </p:cNvSpPr>
              <p:nvPr/>
            </p:nvSpPr>
            <p:spPr bwMode="auto">
              <a:xfrm>
                <a:off x="12114" y="6843"/>
                <a:ext cx="660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80" name="Line 216"/>
              <p:cNvSpPr>
                <a:spLocks noChangeShapeType="1"/>
              </p:cNvSpPr>
              <p:nvPr/>
            </p:nvSpPr>
            <p:spPr bwMode="auto">
              <a:xfrm>
                <a:off x="15" y="7092"/>
                <a:ext cx="5172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79" name="Rectangle 215"/>
              <p:cNvSpPr>
                <a:spLocks noChangeArrowheads="1"/>
              </p:cNvSpPr>
              <p:nvPr/>
            </p:nvSpPr>
            <p:spPr bwMode="auto">
              <a:xfrm>
                <a:off x="15" y="7092"/>
                <a:ext cx="5172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78" name="Line 214"/>
              <p:cNvSpPr>
                <a:spLocks noChangeShapeType="1"/>
              </p:cNvSpPr>
              <p:nvPr/>
            </p:nvSpPr>
            <p:spPr bwMode="auto">
              <a:xfrm>
                <a:off x="5217" y="709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77" name="Rectangle 213"/>
              <p:cNvSpPr>
                <a:spLocks noChangeArrowheads="1"/>
              </p:cNvSpPr>
              <p:nvPr/>
            </p:nvSpPr>
            <p:spPr bwMode="auto">
              <a:xfrm>
                <a:off x="5217" y="709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76" name="Line 212"/>
              <p:cNvSpPr>
                <a:spLocks noChangeShapeType="1"/>
              </p:cNvSpPr>
              <p:nvPr/>
            </p:nvSpPr>
            <p:spPr bwMode="auto">
              <a:xfrm>
                <a:off x="5907" y="709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75" name="Rectangle 211"/>
              <p:cNvSpPr>
                <a:spLocks noChangeArrowheads="1"/>
              </p:cNvSpPr>
              <p:nvPr/>
            </p:nvSpPr>
            <p:spPr bwMode="auto">
              <a:xfrm>
                <a:off x="5907" y="709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74" name="Line 210"/>
              <p:cNvSpPr>
                <a:spLocks noChangeShapeType="1"/>
              </p:cNvSpPr>
              <p:nvPr/>
            </p:nvSpPr>
            <p:spPr bwMode="auto">
              <a:xfrm>
                <a:off x="6597" y="7092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73" name="Rectangle 209"/>
              <p:cNvSpPr>
                <a:spLocks noChangeArrowheads="1"/>
              </p:cNvSpPr>
              <p:nvPr/>
            </p:nvSpPr>
            <p:spPr bwMode="auto">
              <a:xfrm>
                <a:off x="6597" y="7092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72" name="Line 208"/>
              <p:cNvSpPr>
                <a:spLocks noChangeShapeType="1"/>
              </p:cNvSpPr>
              <p:nvPr/>
            </p:nvSpPr>
            <p:spPr bwMode="auto">
              <a:xfrm>
                <a:off x="7286" y="709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71" name="Rectangle 207"/>
              <p:cNvSpPr>
                <a:spLocks noChangeArrowheads="1"/>
              </p:cNvSpPr>
              <p:nvPr/>
            </p:nvSpPr>
            <p:spPr bwMode="auto">
              <a:xfrm>
                <a:off x="7286" y="709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70" name="Line 206"/>
              <p:cNvSpPr>
                <a:spLocks noChangeShapeType="1"/>
              </p:cNvSpPr>
              <p:nvPr/>
            </p:nvSpPr>
            <p:spPr bwMode="auto">
              <a:xfrm>
                <a:off x="7976" y="709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69" name="Rectangle 205"/>
              <p:cNvSpPr>
                <a:spLocks noChangeArrowheads="1"/>
              </p:cNvSpPr>
              <p:nvPr/>
            </p:nvSpPr>
            <p:spPr bwMode="auto">
              <a:xfrm>
                <a:off x="7976" y="709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68" name="Line 204"/>
              <p:cNvSpPr>
                <a:spLocks noChangeShapeType="1"/>
              </p:cNvSpPr>
              <p:nvPr/>
            </p:nvSpPr>
            <p:spPr bwMode="auto">
              <a:xfrm>
                <a:off x="8666" y="7092"/>
                <a:ext cx="674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67" name="Rectangle 203"/>
              <p:cNvSpPr>
                <a:spLocks noChangeArrowheads="1"/>
              </p:cNvSpPr>
              <p:nvPr/>
            </p:nvSpPr>
            <p:spPr bwMode="auto">
              <a:xfrm>
                <a:off x="8666" y="7092"/>
                <a:ext cx="674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66" name="Line 202"/>
              <p:cNvSpPr>
                <a:spLocks noChangeShapeType="1"/>
              </p:cNvSpPr>
              <p:nvPr/>
            </p:nvSpPr>
            <p:spPr bwMode="auto">
              <a:xfrm>
                <a:off x="9355" y="709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65" name="Rectangle 201"/>
              <p:cNvSpPr>
                <a:spLocks noChangeArrowheads="1"/>
              </p:cNvSpPr>
              <p:nvPr/>
            </p:nvSpPr>
            <p:spPr bwMode="auto">
              <a:xfrm>
                <a:off x="9355" y="709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64" name="Line 200"/>
              <p:cNvSpPr>
                <a:spLocks noChangeShapeType="1"/>
              </p:cNvSpPr>
              <p:nvPr/>
            </p:nvSpPr>
            <p:spPr bwMode="auto">
              <a:xfrm>
                <a:off x="10045" y="7092"/>
                <a:ext cx="675" cy="1"/>
              </a:xfrm>
              <a:prstGeom prst="line">
                <a:avLst/>
              </a:prstGeom>
              <a:noFill/>
              <a:ln w="0">
                <a:solidFill>
                  <a:srgbClr val="D0D7E5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1463" name="Rectangle 199"/>
              <p:cNvSpPr>
                <a:spLocks noChangeArrowheads="1"/>
              </p:cNvSpPr>
              <p:nvPr/>
            </p:nvSpPr>
            <p:spPr bwMode="auto">
              <a:xfrm>
                <a:off x="10045" y="7092"/>
                <a:ext cx="675" cy="14"/>
              </a:xfrm>
              <a:prstGeom prst="rect">
                <a:avLst/>
              </a:prstGeom>
              <a:solidFill>
                <a:srgbClr val="D0D7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sp>
          <p:nvSpPr>
            <p:cNvPr id="11461" name="Line 197"/>
            <p:cNvSpPr>
              <a:spLocks noChangeShapeType="1"/>
            </p:cNvSpPr>
            <p:nvPr/>
          </p:nvSpPr>
          <p:spPr bwMode="auto">
            <a:xfrm>
              <a:off x="10735" y="7092"/>
              <a:ext cx="674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60" name="Rectangle 196"/>
            <p:cNvSpPr>
              <a:spLocks noChangeArrowheads="1"/>
            </p:cNvSpPr>
            <p:nvPr/>
          </p:nvSpPr>
          <p:spPr bwMode="auto">
            <a:xfrm>
              <a:off x="10735" y="7092"/>
              <a:ext cx="674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59" name="Line 195"/>
            <p:cNvSpPr>
              <a:spLocks noChangeShapeType="1"/>
            </p:cNvSpPr>
            <p:nvPr/>
          </p:nvSpPr>
          <p:spPr bwMode="auto">
            <a:xfrm>
              <a:off x="11424" y="7092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58" name="Rectangle 194"/>
            <p:cNvSpPr>
              <a:spLocks noChangeArrowheads="1"/>
            </p:cNvSpPr>
            <p:nvPr/>
          </p:nvSpPr>
          <p:spPr bwMode="auto">
            <a:xfrm>
              <a:off x="11424" y="7092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57" name="Line 193"/>
            <p:cNvSpPr>
              <a:spLocks noChangeShapeType="1"/>
            </p:cNvSpPr>
            <p:nvPr/>
          </p:nvSpPr>
          <p:spPr bwMode="auto">
            <a:xfrm>
              <a:off x="12114" y="7092"/>
              <a:ext cx="660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56" name="Rectangle 192"/>
            <p:cNvSpPr>
              <a:spLocks noChangeArrowheads="1"/>
            </p:cNvSpPr>
            <p:nvPr/>
          </p:nvSpPr>
          <p:spPr bwMode="auto">
            <a:xfrm>
              <a:off x="12114" y="7092"/>
              <a:ext cx="660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55" name="Line 191"/>
            <p:cNvSpPr>
              <a:spLocks noChangeShapeType="1"/>
            </p:cNvSpPr>
            <p:nvPr/>
          </p:nvSpPr>
          <p:spPr bwMode="auto">
            <a:xfrm>
              <a:off x="15" y="7368"/>
              <a:ext cx="5172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54" name="Rectangle 190"/>
            <p:cNvSpPr>
              <a:spLocks noChangeArrowheads="1"/>
            </p:cNvSpPr>
            <p:nvPr/>
          </p:nvSpPr>
          <p:spPr bwMode="auto">
            <a:xfrm>
              <a:off x="15" y="7368"/>
              <a:ext cx="5172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53" name="Line 189"/>
            <p:cNvSpPr>
              <a:spLocks noChangeShapeType="1"/>
            </p:cNvSpPr>
            <p:nvPr/>
          </p:nvSpPr>
          <p:spPr bwMode="auto">
            <a:xfrm>
              <a:off x="5217" y="7368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52" name="Rectangle 188"/>
            <p:cNvSpPr>
              <a:spLocks noChangeArrowheads="1"/>
            </p:cNvSpPr>
            <p:nvPr/>
          </p:nvSpPr>
          <p:spPr bwMode="auto">
            <a:xfrm>
              <a:off x="5217" y="7368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51" name="Line 187"/>
            <p:cNvSpPr>
              <a:spLocks noChangeShapeType="1"/>
            </p:cNvSpPr>
            <p:nvPr/>
          </p:nvSpPr>
          <p:spPr bwMode="auto">
            <a:xfrm>
              <a:off x="5907" y="7368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50" name="Rectangle 186"/>
            <p:cNvSpPr>
              <a:spLocks noChangeArrowheads="1"/>
            </p:cNvSpPr>
            <p:nvPr/>
          </p:nvSpPr>
          <p:spPr bwMode="auto">
            <a:xfrm>
              <a:off x="5907" y="7368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49" name="Line 185"/>
            <p:cNvSpPr>
              <a:spLocks noChangeShapeType="1"/>
            </p:cNvSpPr>
            <p:nvPr/>
          </p:nvSpPr>
          <p:spPr bwMode="auto">
            <a:xfrm>
              <a:off x="6597" y="7368"/>
              <a:ext cx="674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48" name="Rectangle 184"/>
            <p:cNvSpPr>
              <a:spLocks noChangeArrowheads="1"/>
            </p:cNvSpPr>
            <p:nvPr/>
          </p:nvSpPr>
          <p:spPr bwMode="auto">
            <a:xfrm>
              <a:off x="6597" y="7368"/>
              <a:ext cx="674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47" name="Line 183"/>
            <p:cNvSpPr>
              <a:spLocks noChangeShapeType="1"/>
            </p:cNvSpPr>
            <p:nvPr/>
          </p:nvSpPr>
          <p:spPr bwMode="auto">
            <a:xfrm>
              <a:off x="7286" y="7368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46" name="Rectangle 182"/>
            <p:cNvSpPr>
              <a:spLocks noChangeArrowheads="1"/>
            </p:cNvSpPr>
            <p:nvPr/>
          </p:nvSpPr>
          <p:spPr bwMode="auto">
            <a:xfrm>
              <a:off x="7286" y="7368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45" name="Line 181"/>
            <p:cNvSpPr>
              <a:spLocks noChangeShapeType="1"/>
            </p:cNvSpPr>
            <p:nvPr/>
          </p:nvSpPr>
          <p:spPr bwMode="auto">
            <a:xfrm>
              <a:off x="7976" y="7368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44" name="Rectangle 180"/>
            <p:cNvSpPr>
              <a:spLocks noChangeArrowheads="1"/>
            </p:cNvSpPr>
            <p:nvPr/>
          </p:nvSpPr>
          <p:spPr bwMode="auto">
            <a:xfrm>
              <a:off x="7976" y="7368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43" name="Line 179"/>
            <p:cNvSpPr>
              <a:spLocks noChangeShapeType="1"/>
            </p:cNvSpPr>
            <p:nvPr/>
          </p:nvSpPr>
          <p:spPr bwMode="auto">
            <a:xfrm>
              <a:off x="8666" y="7368"/>
              <a:ext cx="674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42" name="Rectangle 178"/>
            <p:cNvSpPr>
              <a:spLocks noChangeArrowheads="1"/>
            </p:cNvSpPr>
            <p:nvPr/>
          </p:nvSpPr>
          <p:spPr bwMode="auto">
            <a:xfrm>
              <a:off x="8666" y="7368"/>
              <a:ext cx="674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41" name="Line 177"/>
            <p:cNvSpPr>
              <a:spLocks noChangeShapeType="1"/>
            </p:cNvSpPr>
            <p:nvPr/>
          </p:nvSpPr>
          <p:spPr bwMode="auto">
            <a:xfrm>
              <a:off x="9355" y="7368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40" name="Rectangle 176"/>
            <p:cNvSpPr>
              <a:spLocks noChangeArrowheads="1"/>
            </p:cNvSpPr>
            <p:nvPr/>
          </p:nvSpPr>
          <p:spPr bwMode="auto">
            <a:xfrm>
              <a:off x="9355" y="7368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39" name="Line 175"/>
            <p:cNvSpPr>
              <a:spLocks noChangeShapeType="1"/>
            </p:cNvSpPr>
            <p:nvPr/>
          </p:nvSpPr>
          <p:spPr bwMode="auto">
            <a:xfrm>
              <a:off x="10045" y="7368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38" name="Rectangle 174"/>
            <p:cNvSpPr>
              <a:spLocks noChangeArrowheads="1"/>
            </p:cNvSpPr>
            <p:nvPr/>
          </p:nvSpPr>
          <p:spPr bwMode="auto">
            <a:xfrm>
              <a:off x="10045" y="7368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37" name="Line 173"/>
            <p:cNvSpPr>
              <a:spLocks noChangeShapeType="1"/>
            </p:cNvSpPr>
            <p:nvPr/>
          </p:nvSpPr>
          <p:spPr bwMode="auto">
            <a:xfrm>
              <a:off x="10735" y="7368"/>
              <a:ext cx="674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36" name="Rectangle 172"/>
            <p:cNvSpPr>
              <a:spLocks noChangeArrowheads="1"/>
            </p:cNvSpPr>
            <p:nvPr/>
          </p:nvSpPr>
          <p:spPr bwMode="auto">
            <a:xfrm>
              <a:off x="10735" y="7368"/>
              <a:ext cx="674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35" name="Line 171"/>
            <p:cNvSpPr>
              <a:spLocks noChangeShapeType="1"/>
            </p:cNvSpPr>
            <p:nvPr/>
          </p:nvSpPr>
          <p:spPr bwMode="auto">
            <a:xfrm>
              <a:off x="11424" y="7368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34" name="Rectangle 170"/>
            <p:cNvSpPr>
              <a:spLocks noChangeArrowheads="1"/>
            </p:cNvSpPr>
            <p:nvPr/>
          </p:nvSpPr>
          <p:spPr bwMode="auto">
            <a:xfrm>
              <a:off x="11424" y="7368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33" name="Line 169"/>
            <p:cNvSpPr>
              <a:spLocks noChangeShapeType="1"/>
            </p:cNvSpPr>
            <p:nvPr/>
          </p:nvSpPr>
          <p:spPr bwMode="auto">
            <a:xfrm>
              <a:off x="12114" y="7368"/>
              <a:ext cx="660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32" name="Rectangle 168"/>
            <p:cNvSpPr>
              <a:spLocks noChangeArrowheads="1"/>
            </p:cNvSpPr>
            <p:nvPr/>
          </p:nvSpPr>
          <p:spPr bwMode="auto">
            <a:xfrm>
              <a:off x="12114" y="7368"/>
              <a:ext cx="660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31" name="Line 167"/>
            <p:cNvSpPr>
              <a:spLocks noChangeShapeType="1"/>
            </p:cNvSpPr>
            <p:nvPr/>
          </p:nvSpPr>
          <p:spPr bwMode="auto">
            <a:xfrm>
              <a:off x="15" y="7575"/>
              <a:ext cx="5172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30" name="Rectangle 166"/>
            <p:cNvSpPr>
              <a:spLocks noChangeArrowheads="1"/>
            </p:cNvSpPr>
            <p:nvPr/>
          </p:nvSpPr>
          <p:spPr bwMode="auto">
            <a:xfrm>
              <a:off x="15" y="7575"/>
              <a:ext cx="5172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29" name="Line 165"/>
            <p:cNvSpPr>
              <a:spLocks noChangeShapeType="1"/>
            </p:cNvSpPr>
            <p:nvPr/>
          </p:nvSpPr>
          <p:spPr bwMode="auto">
            <a:xfrm>
              <a:off x="5217" y="7575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28" name="Rectangle 164"/>
            <p:cNvSpPr>
              <a:spLocks noChangeArrowheads="1"/>
            </p:cNvSpPr>
            <p:nvPr/>
          </p:nvSpPr>
          <p:spPr bwMode="auto">
            <a:xfrm>
              <a:off x="5217" y="7575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27" name="Line 163"/>
            <p:cNvSpPr>
              <a:spLocks noChangeShapeType="1"/>
            </p:cNvSpPr>
            <p:nvPr/>
          </p:nvSpPr>
          <p:spPr bwMode="auto">
            <a:xfrm>
              <a:off x="5907" y="7575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26" name="Rectangle 162"/>
            <p:cNvSpPr>
              <a:spLocks noChangeArrowheads="1"/>
            </p:cNvSpPr>
            <p:nvPr/>
          </p:nvSpPr>
          <p:spPr bwMode="auto">
            <a:xfrm>
              <a:off x="5907" y="7575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25" name="Line 161"/>
            <p:cNvSpPr>
              <a:spLocks noChangeShapeType="1"/>
            </p:cNvSpPr>
            <p:nvPr/>
          </p:nvSpPr>
          <p:spPr bwMode="auto">
            <a:xfrm>
              <a:off x="6597" y="7575"/>
              <a:ext cx="674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24" name="Rectangle 160"/>
            <p:cNvSpPr>
              <a:spLocks noChangeArrowheads="1"/>
            </p:cNvSpPr>
            <p:nvPr/>
          </p:nvSpPr>
          <p:spPr bwMode="auto">
            <a:xfrm>
              <a:off x="6597" y="7575"/>
              <a:ext cx="674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23" name="Line 159"/>
            <p:cNvSpPr>
              <a:spLocks noChangeShapeType="1"/>
            </p:cNvSpPr>
            <p:nvPr/>
          </p:nvSpPr>
          <p:spPr bwMode="auto">
            <a:xfrm>
              <a:off x="7286" y="7575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22" name="Rectangle 158"/>
            <p:cNvSpPr>
              <a:spLocks noChangeArrowheads="1"/>
            </p:cNvSpPr>
            <p:nvPr/>
          </p:nvSpPr>
          <p:spPr bwMode="auto">
            <a:xfrm>
              <a:off x="7286" y="7575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21" name="Line 157"/>
            <p:cNvSpPr>
              <a:spLocks noChangeShapeType="1"/>
            </p:cNvSpPr>
            <p:nvPr/>
          </p:nvSpPr>
          <p:spPr bwMode="auto">
            <a:xfrm>
              <a:off x="7976" y="7575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20" name="Rectangle 156"/>
            <p:cNvSpPr>
              <a:spLocks noChangeArrowheads="1"/>
            </p:cNvSpPr>
            <p:nvPr/>
          </p:nvSpPr>
          <p:spPr bwMode="auto">
            <a:xfrm>
              <a:off x="7976" y="7575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19" name="Line 155"/>
            <p:cNvSpPr>
              <a:spLocks noChangeShapeType="1"/>
            </p:cNvSpPr>
            <p:nvPr/>
          </p:nvSpPr>
          <p:spPr bwMode="auto">
            <a:xfrm>
              <a:off x="8666" y="7575"/>
              <a:ext cx="674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18" name="Rectangle 154"/>
            <p:cNvSpPr>
              <a:spLocks noChangeArrowheads="1"/>
            </p:cNvSpPr>
            <p:nvPr/>
          </p:nvSpPr>
          <p:spPr bwMode="auto">
            <a:xfrm>
              <a:off x="8666" y="7575"/>
              <a:ext cx="674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17" name="Line 153"/>
            <p:cNvSpPr>
              <a:spLocks noChangeShapeType="1"/>
            </p:cNvSpPr>
            <p:nvPr/>
          </p:nvSpPr>
          <p:spPr bwMode="auto">
            <a:xfrm>
              <a:off x="9355" y="7575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16" name="Rectangle 152"/>
            <p:cNvSpPr>
              <a:spLocks noChangeArrowheads="1"/>
            </p:cNvSpPr>
            <p:nvPr/>
          </p:nvSpPr>
          <p:spPr bwMode="auto">
            <a:xfrm>
              <a:off x="9355" y="7575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15" name="Line 151"/>
            <p:cNvSpPr>
              <a:spLocks noChangeShapeType="1"/>
            </p:cNvSpPr>
            <p:nvPr/>
          </p:nvSpPr>
          <p:spPr bwMode="auto">
            <a:xfrm>
              <a:off x="10045" y="7575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14" name="Rectangle 150"/>
            <p:cNvSpPr>
              <a:spLocks noChangeArrowheads="1"/>
            </p:cNvSpPr>
            <p:nvPr/>
          </p:nvSpPr>
          <p:spPr bwMode="auto">
            <a:xfrm>
              <a:off x="10045" y="7575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13" name="Line 149"/>
            <p:cNvSpPr>
              <a:spLocks noChangeShapeType="1"/>
            </p:cNvSpPr>
            <p:nvPr/>
          </p:nvSpPr>
          <p:spPr bwMode="auto">
            <a:xfrm>
              <a:off x="10735" y="7575"/>
              <a:ext cx="674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12" name="Rectangle 148"/>
            <p:cNvSpPr>
              <a:spLocks noChangeArrowheads="1"/>
            </p:cNvSpPr>
            <p:nvPr/>
          </p:nvSpPr>
          <p:spPr bwMode="auto">
            <a:xfrm>
              <a:off x="10735" y="7575"/>
              <a:ext cx="674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11" name="Line 147"/>
            <p:cNvSpPr>
              <a:spLocks noChangeShapeType="1"/>
            </p:cNvSpPr>
            <p:nvPr/>
          </p:nvSpPr>
          <p:spPr bwMode="auto">
            <a:xfrm>
              <a:off x="11424" y="7575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10" name="Rectangle 146"/>
            <p:cNvSpPr>
              <a:spLocks noChangeArrowheads="1"/>
            </p:cNvSpPr>
            <p:nvPr/>
          </p:nvSpPr>
          <p:spPr bwMode="auto">
            <a:xfrm>
              <a:off x="11424" y="7575"/>
              <a:ext cx="67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09" name="Line 145"/>
            <p:cNvSpPr>
              <a:spLocks noChangeShapeType="1"/>
            </p:cNvSpPr>
            <p:nvPr/>
          </p:nvSpPr>
          <p:spPr bwMode="auto">
            <a:xfrm>
              <a:off x="12114" y="7575"/>
              <a:ext cx="660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08" name="Rectangle 144"/>
            <p:cNvSpPr>
              <a:spLocks noChangeArrowheads="1"/>
            </p:cNvSpPr>
            <p:nvPr/>
          </p:nvSpPr>
          <p:spPr bwMode="auto">
            <a:xfrm>
              <a:off x="12114" y="7575"/>
              <a:ext cx="660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07" name="Line 143"/>
            <p:cNvSpPr>
              <a:spLocks noChangeShapeType="1"/>
            </p:cNvSpPr>
            <p:nvPr/>
          </p:nvSpPr>
          <p:spPr bwMode="auto">
            <a:xfrm>
              <a:off x="15" y="7851"/>
              <a:ext cx="5172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06" name="Rectangle 142"/>
            <p:cNvSpPr>
              <a:spLocks noChangeArrowheads="1"/>
            </p:cNvSpPr>
            <p:nvPr/>
          </p:nvSpPr>
          <p:spPr bwMode="auto">
            <a:xfrm>
              <a:off x="15" y="7851"/>
              <a:ext cx="5172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05" name="Line 141"/>
            <p:cNvSpPr>
              <a:spLocks noChangeShapeType="1"/>
            </p:cNvSpPr>
            <p:nvPr/>
          </p:nvSpPr>
          <p:spPr bwMode="auto">
            <a:xfrm>
              <a:off x="5217" y="7851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04" name="Rectangle 140"/>
            <p:cNvSpPr>
              <a:spLocks noChangeArrowheads="1"/>
            </p:cNvSpPr>
            <p:nvPr/>
          </p:nvSpPr>
          <p:spPr bwMode="auto">
            <a:xfrm>
              <a:off x="5217" y="7851"/>
              <a:ext cx="67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03" name="Line 139"/>
            <p:cNvSpPr>
              <a:spLocks noChangeShapeType="1"/>
            </p:cNvSpPr>
            <p:nvPr/>
          </p:nvSpPr>
          <p:spPr bwMode="auto">
            <a:xfrm>
              <a:off x="5907" y="7851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02" name="Rectangle 138"/>
            <p:cNvSpPr>
              <a:spLocks noChangeArrowheads="1"/>
            </p:cNvSpPr>
            <p:nvPr/>
          </p:nvSpPr>
          <p:spPr bwMode="auto">
            <a:xfrm>
              <a:off x="5907" y="7851"/>
              <a:ext cx="67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01" name="Line 137"/>
            <p:cNvSpPr>
              <a:spLocks noChangeShapeType="1"/>
            </p:cNvSpPr>
            <p:nvPr/>
          </p:nvSpPr>
          <p:spPr bwMode="auto">
            <a:xfrm>
              <a:off x="6597" y="7851"/>
              <a:ext cx="674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400" name="Rectangle 136"/>
            <p:cNvSpPr>
              <a:spLocks noChangeArrowheads="1"/>
            </p:cNvSpPr>
            <p:nvPr/>
          </p:nvSpPr>
          <p:spPr bwMode="auto">
            <a:xfrm>
              <a:off x="6597" y="7851"/>
              <a:ext cx="674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99" name="Line 135"/>
            <p:cNvSpPr>
              <a:spLocks noChangeShapeType="1"/>
            </p:cNvSpPr>
            <p:nvPr/>
          </p:nvSpPr>
          <p:spPr bwMode="auto">
            <a:xfrm>
              <a:off x="7286" y="7851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98" name="Rectangle 134"/>
            <p:cNvSpPr>
              <a:spLocks noChangeArrowheads="1"/>
            </p:cNvSpPr>
            <p:nvPr/>
          </p:nvSpPr>
          <p:spPr bwMode="auto">
            <a:xfrm>
              <a:off x="7286" y="7851"/>
              <a:ext cx="67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97" name="Line 133"/>
            <p:cNvSpPr>
              <a:spLocks noChangeShapeType="1"/>
            </p:cNvSpPr>
            <p:nvPr/>
          </p:nvSpPr>
          <p:spPr bwMode="auto">
            <a:xfrm>
              <a:off x="7976" y="7851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96" name="Rectangle 132"/>
            <p:cNvSpPr>
              <a:spLocks noChangeArrowheads="1"/>
            </p:cNvSpPr>
            <p:nvPr/>
          </p:nvSpPr>
          <p:spPr bwMode="auto">
            <a:xfrm>
              <a:off x="7976" y="7851"/>
              <a:ext cx="67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95" name="Line 131"/>
            <p:cNvSpPr>
              <a:spLocks noChangeShapeType="1"/>
            </p:cNvSpPr>
            <p:nvPr/>
          </p:nvSpPr>
          <p:spPr bwMode="auto">
            <a:xfrm>
              <a:off x="8666" y="7851"/>
              <a:ext cx="674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94" name="Rectangle 130"/>
            <p:cNvSpPr>
              <a:spLocks noChangeArrowheads="1"/>
            </p:cNvSpPr>
            <p:nvPr/>
          </p:nvSpPr>
          <p:spPr bwMode="auto">
            <a:xfrm>
              <a:off x="8666" y="7851"/>
              <a:ext cx="674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93" name="Line 129"/>
            <p:cNvSpPr>
              <a:spLocks noChangeShapeType="1"/>
            </p:cNvSpPr>
            <p:nvPr/>
          </p:nvSpPr>
          <p:spPr bwMode="auto">
            <a:xfrm>
              <a:off x="9355" y="7851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92" name="Rectangle 128"/>
            <p:cNvSpPr>
              <a:spLocks noChangeArrowheads="1"/>
            </p:cNvSpPr>
            <p:nvPr/>
          </p:nvSpPr>
          <p:spPr bwMode="auto">
            <a:xfrm>
              <a:off x="9355" y="7851"/>
              <a:ext cx="67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91" name="Line 127"/>
            <p:cNvSpPr>
              <a:spLocks noChangeShapeType="1"/>
            </p:cNvSpPr>
            <p:nvPr/>
          </p:nvSpPr>
          <p:spPr bwMode="auto">
            <a:xfrm>
              <a:off x="10045" y="7851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90" name="Rectangle 126"/>
            <p:cNvSpPr>
              <a:spLocks noChangeArrowheads="1"/>
            </p:cNvSpPr>
            <p:nvPr/>
          </p:nvSpPr>
          <p:spPr bwMode="auto">
            <a:xfrm>
              <a:off x="10045" y="7851"/>
              <a:ext cx="67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89" name="Line 125"/>
            <p:cNvSpPr>
              <a:spLocks noChangeShapeType="1"/>
            </p:cNvSpPr>
            <p:nvPr/>
          </p:nvSpPr>
          <p:spPr bwMode="auto">
            <a:xfrm>
              <a:off x="10735" y="7851"/>
              <a:ext cx="674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88" name="Rectangle 124"/>
            <p:cNvSpPr>
              <a:spLocks noChangeArrowheads="1"/>
            </p:cNvSpPr>
            <p:nvPr/>
          </p:nvSpPr>
          <p:spPr bwMode="auto">
            <a:xfrm>
              <a:off x="10735" y="7851"/>
              <a:ext cx="674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87" name="Line 123"/>
            <p:cNvSpPr>
              <a:spLocks noChangeShapeType="1"/>
            </p:cNvSpPr>
            <p:nvPr/>
          </p:nvSpPr>
          <p:spPr bwMode="auto">
            <a:xfrm>
              <a:off x="11424" y="7851"/>
              <a:ext cx="675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86" name="Rectangle 122"/>
            <p:cNvSpPr>
              <a:spLocks noChangeArrowheads="1"/>
            </p:cNvSpPr>
            <p:nvPr/>
          </p:nvSpPr>
          <p:spPr bwMode="auto">
            <a:xfrm>
              <a:off x="11424" y="7851"/>
              <a:ext cx="67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85" name="Line 121"/>
            <p:cNvSpPr>
              <a:spLocks noChangeShapeType="1"/>
            </p:cNvSpPr>
            <p:nvPr/>
          </p:nvSpPr>
          <p:spPr bwMode="auto">
            <a:xfrm>
              <a:off x="12114" y="7851"/>
              <a:ext cx="660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84" name="Rectangle 120"/>
            <p:cNvSpPr>
              <a:spLocks noChangeArrowheads="1"/>
            </p:cNvSpPr>
            <p:nvPr/>
          </p:nvSpPr>
          <p:spPr bwMode="auto">
            <a:xfrm>
              <a:off x="12114" y="7851"/>
              <a:ext cx="660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83" name="Rectangle 119"/>
            <p:cNvSpPr>
              <a:spLocks noChangeArrowheads="1"/>
            </p:cNvSpPr>
            <p:nvPr/>
          </p:nvSpPr>
          <p:spPr bwMode="auto">
            <a:xfrm>
              <a:off x="-15" y="6071"/>
              <a:ext cx="30" cy="208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82" name="Line 118"/>
            <p:cNvSpPr>
              <a:spLocks noChangeShapeType="1"/>
            </p:cNvSpPr>
            <p:nvPr/>
          </p:nvSpPr>
          <p:spPr bwMode="auto">
            <a:xfrm>
              <a:off x="3163" y="5960"/>
              <a:ext cx="1" cy="11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81" name="Rectangle 117"/>
            <p:cNvSpPr>
              <a:spLocks noChangeArrowheads="1"/>
            </p:cNvSpPr>
            <p:nvPr/>
          </p:nvSpPr>
          <p:spPr bwMode="auto">
            <a:xfrm>
              <a:off x="3163" y="5960"/>
              <a:ext cx="15" cy="111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80" name="Rectangle 116"/>
            <p:cNvSpPr>
              <a:spLocks noChangeArrowheads="1"/>
            </p:cNvSpPr>
            <p:nvPr/>
          </p:nvSpPr>
          <p:spPr bwMode="auto">
            <a:xfrm>
              <a:off x="5187" y="6098"/>
              <a:ext cx="30" cy="205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79" name="Line 115"/>
            <p:cNvSpPr>
              <a:spLocks noChangeShapeType="1"/>
            </p:cNvSpPr>
            <p:nvPr/>
          </p:nvSpPr>
          <p:spPr bwMode="auto">
            <a:xfrm>
              <a:off x="5892" y="6098"/>
              <a:ext cx="1" cy="20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78" name="Rectangle 114"/>
            <p:cNvSpPr>
              <a:spLocks noChangeArrowheads="1"/>
            </p:cNvSpPr>
            <p:nvPr/>
          </p:nvSpPr>
          <p:spPr bwMode="auto">
            <a:xfrm>
              <a:off x="5892" y="6098"/>
              <a:ext cx="15" cy="202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77" name="Line 113"/>
            <p:cNvSpPr>
              <a:spLocks noChangeShapeType="1"/>
            </p:cNvSpPr>
            <p:nvPr/>
          </p:nvSpPr>
          <p:spPr bwMode="auto">
            <a:xfrm>
              <a:off x="6582" y="6098"/>
              <a:ext cx="1" cy="20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76" name="Rectangle 112"/>
            <p:cNvSpPr>
              <a:spLocks noChangeArrowheads="1"/>
            </p:cNvSpPr>
            <p:nvPr/>
          </p:nvSpPr>
          <p:spPr bwMode="auto">
            <a:xfrm>
              <a:off x="6582" y="6098"/>
              <a:ext cx="15" cy="202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75" name="Line 111"/>
            <p:cNvSpPr>
              <a:spLocks noChangeShapeType="1"/>
            </p:cNvSpPr>
            <p:nvPr/>
          </p:nvSpPr>
          <p:spPr bwMode="auto">
            <a:xfrm>
              <a:off x="7271" y="6098"/>
              <a:ext cx="1" cy="20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74" name="Rectangle 110"/>
            <p:cNvSpPr>
              <a:spLocks noChangeArrowheads="1"/>
            </p:cNvSpPr>
            <p:nvPr/>
          </p:nvSpPr>
          <p:spPr bwMode="auto">
            <a:xfrm>
              <a:off x="7271" y="6098"/>
              <a:ext cx="15" cy="202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73" name="Line 109"/>
            <p:cNvSpPr>
              <a:spLocks noChangeShapeType="1"/>
            </p:cNvSpPr>
            <p:nvPr/>
          </p:nvSpPr>
          <p:spPr bwMode="auto">
            <a:xfrm>
              <a:off x="7961" y="6098"/>
              <a:ext cx="1" cy="20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72" name="Rectangle 108"/>
            <p:cNvSpPr>
              <a:spLocks noChangeArrowheads="1"/>
            </p:cNvSpPr>
            <p:nvPr/>
          </p:nvSpPr>
          <p:spPr bwMode="auto">
            <a:xfrm>
              <a:off x="7961" y="6098"/>
              <a:ext cx="15" cy="202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71" name="Line 107"/>
            <p:cNvSpPr>
              <a:spLocks noChangeShapeType="1"/>
            </p:cNvSpPr>
            <p:nvPr/>
          </p:nvSpPr>
          <p:spPr bwMode="auto">
            <a:xfrm>
              <a:off x="8651" y="6098"/>
              <a:ext cx="1" cy="20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70" name="Rectangle 106"/>
            <p:cNvSpPr>
              <a:spLocks noChangeArrowheads="1"/>
            </p:cNvSpPr>
            <p:nvPr/>
          </p:nvSpPr>
          <p:spPr bwMode="auto">
            <a:xfrm>
              <a:off x="8651" y="6098"/>
              <a:ext cx="15" cy="202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69" name="Line 105"/>
            <p:cNvSpPr>
              <a:spLocks noChangeShapeType="1"/>
            </p:cNvSpPr>
            <p:nvPr/>
          </p:nvSpPr>
          <p:spPr bwMode="auto">
            <a:xfrm>
              <a:off x="9340" y="6098"/>
              <a:ext cx="1" cy="20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68" name="Rectangle 104"/>
            <p:cNvSpPr>
              <a:spLocks noChangeArrowheads="1"/>
            </p:cNvSpPr>
            <p:nvPr/>
          </p:nvSpPr>
          <p:spPr bwMode="auto">
            <a:xfrm>
              <a:off x="9340" y="6098"/>
              <a:ext cx="15" cy="202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67" name="Line 103"/>
            <p:cNvSpPr>
              <a:spLocks noChangeShapeType="1"/>
            </p:cNvSpPr>
            <p:nvPr/>
          </p:nvSpPr>
          <p:spPr bwMode="auto">
            <a:xfrm>
              <a:off x="10030" y="6098"/>
              <a:ext cx="1" cy="20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66" name="Rectangle 102"/>
            <p:cNvSpPr>
              <a:spLocks noChangeArrowheads="1"/>
            </p:cNvSpPr>
            <p:nvPr/>
          </p:nvSpPr>
          <p:spPr bwMode="auto">
            <a:xfrm>
              <a:off x="10030" y="6098"/>
              <a:ext cx="15" cy="202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65" name="Line 101"/>
            <p:cNvSpPr>
              <a:spLocks noChangeShapeType="1"/>
            </p:cNvSpPr>
            <p:nvPr/>
          </p:nvSpPr>
          <p:spPr bwMode="auto">
            <a:xfrm>
              <a:off x="10720" y="6098"/>
              <a:ext cx="1" cy="20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64" name="Rectangle 100"/>
            <p:cNvSpPr>
              <a:spLocks noChangeArrowheads="1"/>
            </p:cNvSpPr>
            <p:nvPr/>
          </p:nvSpPr>
          <p:spPr bwMode="auto">
            <a:xfrm>
              <a:off x="10720" y="6098"/>
              <a:ext cx="15" cy="202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63" name="Line 99"/>
            <p:cNvSpPr>
              <a:spLocks noChangeShapeType="1"/>
            </p:cNvSpPr>
            <p:nvPr/>
          </p:nvSpPr>
          <p:spPr bwMode="auto">
            <a:xfrm>
              <a:off x="11409" y="6098"/>
              <a:ext cx="1" cy="20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62" name="Rectangle 98"/>
            <p:cNvSpPr>
              <a:spLocks noChangeArrowheads="1"/>
            </p:cNvSpPr>
            <p:nvPr/>
          </p:nvSpPr>
          <p:spPr bwMode="auto">
            <a:xfrm>
              <a:off x="11409" y="6098"/>
              <a:ext cx="15" cy="202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61" name="Line 97"/>
            <p:cNvSpPr>
              <a:spLocks noChangeShapeType="1"/>
            </p:cNvSpPr>
            <p:nvPr/>
          </p:nvSpPr>
          <p:spPr bwMode="auto">
            <a:xfrm>
              <a:off x="12099" y="6098"/>
              <a:ext cx="1" cy="20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12099" y="6098"/>
              <a:ext cx="15" cy="202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59" name="Rectangle 95"/>
            <p:cNvSpPr>
              <a:spLocks noChangeArrowheads="1"/>
            </p:cNvSpPr>
            <p:nvPr/>
          </p:nvSpPr>
          <p:spPr bwMode="auto">
            <a:xfrm>
              <a:off x="15" y="8127"/>
              <a:ext cx="12789" cy="2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58" name="Rectangle 94"/>
            <p:cNvSpPr>
              <a:spLocks noChangeArrowheads="1"/>
            </p:cNvSpPr>
            <p:nvPr/>
          </p:nvSpPr>
          <p:spPr bwMode="auto">
            <a:xfrm>
              <a:off x="12774" y="6098"/>
              <a:ext cx="30" cy="205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57" name="Line 93"/>
            <p:cNvSpPr>
              <a:spLocks noChangeShapeType="1"/>
            </p:cNvSpPr>
            <p:nvPr/>
          </p:nvSpPr>
          <p:spPr bwMode="auto">
            <a:xfrm>
              <a:off x="0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56" name="Rectangle 92"/>
            <p:cNvSpPr>
              <a:spLocks noChangeArrowheads="1"/>
            </p:cNvSpPr>
            <p:nvPr/>
          </p:nvSpPr>
          <p:spPr bwMode="auto">
            <a:xfrm>
              <a:off x="0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55" name="Line 91"/>
            <p:cNvSpPr>
              <a:spLocks noChangeShapeType="1"/>
            </p:cNvSpPr>
            <p:nvPr/>
          </p:nvSpPr>
          <p:spPr bwMode="auto">
            <a:xfrm>
              <a:off x="3163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3163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53" name="Line 89"/>
            <p:cNvSpPr>
              <a:spLocks noChangeShapeType="1"/>
            </p:cNvSpPr>
            <p:nvPr/>
          </p:nvSpPr>
          <p:spPr bwMode="auto">
            <a:xfrm>
              <a:off x="5202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5202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51" name="Line 87"/>
            <p:cNvSpPr>
              <a:spLocks noChangeShapeType="1"/>
            </p:cNvSpPr>
            <p:nvPr/>
          </p:nvSpPr>
          <p:spPr bwMode="auto">
            <a:xfrm>
              <a:off x="5892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5892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49" name="Line 85"/>
            <p:cNvSpPr>
              <a:spLocks noChangeShapeType="1"/>
            </p:cNvSpPr>
            <p:nvPr/>
          </p:nvSpPr>
          <p:spPr bwMode="auto">
            <a:xfrm>
              <a:off x="6582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582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47" name="Line 83"/>
            <p:cNvSpPr>
              <a:spLocks noChangeShapeType="1"/>
            </p:cNvSpPr>
            <p:nvPr/>
          </p:nvSpPr>
          <p:spPr bwMode="auto">
            <a:xfrm>
              <a:off x="7271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7271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45" name="Line 81"/>
            <p:cNvSpPr>
              <a:spLocks noChangeShapeType="1"/>
            </p:cNvSpPr>
            <p:nvPr/>
          </p:nvSpPr>
          <p:spPr bwMode="auto">
            <a:xfrm>
              <a:off x="7961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7961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43" name="Line 79"/>
            <p:cNvSpPr>
              <a:spLocks noChangeShapeType="1"/>
            </p:cNvSpPr>
            <p:nvPr/>
          </p:nvSpPr>
          <p:spPr bwMode="auto">
            <a:xfrm>
              <a:off x="8651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8651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41" name="Line 77"/>
            <p:cNvSpPr>
              <a:spLocks noChangeShapeType="1"/>
            </p:cNvSpPr>
            <p:nvPr/>
          </p:nvSpPr>
          <p:spPr bwMode="auto">
            <a:xfrm>
              <a:off x="9340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9340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39" name="Line 75"/>
            <p:cNvSpPr>
              <a:spLocks noChangeShapeType="1"/>
            </p:cNvSpPr>
            <p:nvPr/>
          </p:nvSpPr>
          <p:spPr bwMode="auto">
            <a:xfrm>
              <a:off x="10030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10030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37" name="Line 73"/>
            <p:cNvSpPr>
              <a:spLocks noChangeShapeType="1"/>
            </p:cNvSpPr>
            <p:nvPr/>
          </p:nvSpPr>
          <p:spPr bwMode="auto">
            <a:xfrm>
              <a:off x="10720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10720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11409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11409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33" name="Line 69"/>
            <p:cNvSpPr>
              <a:spLocks noChangeShapeType="1"/>
            </p:cNvSpPr>
            <p:nvPr/>
          </p:nvSpPr>
          <p:spPr bwMode="auto">
            <a:xfrm>
              <a:off x="12099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12099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31" name="Line 67"/>
            <p:cNvSpPr>
              <a:spLocks noChangeShapeType="1"/>
            </p:cNvSpPr>
            <p:nvPr/>
          </p:nvSpPr>
          <p:spPr bwMode="auto">
            <a:xfrm>
              <a:off x="12789" y="815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12789" y="815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29" name="Line 65"/>
            <p:cNvSpPr>
              <a:spLocks noChangeShapeType="1"/>
            </p:cNvSpPr>
            <p:nvPr/>
          </p:nvSpPr>
          <p:spPr bwMode="auto">
            <a:xfrm>
              <a:off x="12804" y="0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12804" y="0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27" name="Line 63"/>
            <p:cNvSpPr>
              <a:spLocks noChangeShapeType="1"/>
            </p:cNvSpPr>
            <p:nvPr/>
          </p:nvSpPr>
          <p:spPr bwMode="auto">
            <a:xfrm>
              <a:off x="12804" y="276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12804" y="276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25" name="Line 61"/>
            <p:cNvSpPr>
              <a:spLocks noChangeShapeType="1"/>
            </p:cNvSpPr>
            <p:nvPr/>
          </p:nvSpPr>
          <p:spPr bwMode="auto">
            <a:xfrm>
              <a:off x="12804" y="483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12804" y="483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23" name="Line 59"/>
            <p:cNvSpPr>
              <a:spLocks noChangeShapeType="1"/>
            </p:cNvSpPr>
            <p:nvPr/>
          </p:nvSpPr>
          <p:spPr bwMode="auto">
            <a:xfrm>
              <a:off x="12804" y="759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12804" y="759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21" name="Line 57"/>
            <p:cNvSpPr>
              <a:spLocks noChangeShapeType="1"/>
            </p:cNvSpPr>
            <p:nvPr/>
          </p:nvSpPr>
          <p:spPr bwMode="auto">
            <a:xfrm>
              <a:off x="12804" y="1035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12804" y="1035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19" name="Line 55"/>
            <p:cNvSpPr>
              <a:spLocks noChangeShapeType="1"/>
            </p:cNvSpPr>
            <p:nvPr/>
          </p:nvSpPr>
          <p:spPr bwMode="auto">
            <a:xfrm>
              <a:off x="12804" y="131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12804" y="1311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17" name="Line 53"/>
            <p:cNvSpPr>
              <a:spLocks noChangeShapeType="1"/>
            </p:cNvSpPr>
            <p:nvPr/>
          </p:nvSpPr>
          <p:spPr bwMode="auto">
            <a:xfrm>
              <a:off x="12804" y="1587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12804" y="1587"/>
              <a:ext cx="1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15" name="Line 51"/>
            <p:cNvSpPr>
              <a:spLocks noChangeShapeType="1"/>
            </p:cNvSpPr>
            <p:nvPr/>
          </p:nvSpPr>
          <p:spPr bwMode="auto">
            <a:xfrm>
              <a:off x="12804" y="1863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12804" y="1863"/>
              <a:ext cx="1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13" name="Line 49"/>
            <p:cNvSpPr>
              <a:spLocks noChangeShapeType="1"/>
            </p:cNvSpPr>
            <p:nvPr/>
          </p:nvSpPr>
          <p:spPr bwMode="auto">
            <a:xfrm>
              <a:off x="12804" y="2152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12804" y="2152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11" name="Line 47"/>
            <p:cNvSpPr>
              <a:spLocks noChangeShapeType="1"/>
            </p:cNvSpPr>
            <p:nvPr/>
          </p:nvSpPr>
          <p:spPr bwMode="auto">
            <a:xfrm>
              <a:off x="12804" y="248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12804" y="2484"/>
              <a:ext cx="1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09" name="Line 45"/>
            <p:cNvSpPr>
              <a:spLocks noChangeShapeType="1"/>
            </p:cNvSpPr>
            <p:nvPr/>
          </p:nvSpPr>
          <p:spPr bwMode="auto">
            <a:xfrm>
              <a:off x="12804" y="262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12804" y="2621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07" name="Line 43"/>
            <p:cNvSpPr>
              <a:spLocks noChangeShapeType="1"/>
            </p:cNvSpPr>
            <p:nvPr/>
          </p:nvSpPr>
          <p:spPr bwMode="auto">
            <a:xfrm>
              <a:off x="12804" y="291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12804" y="2911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05" name="Line 41"/>
            <p:cNvSpPr>
              <a:spLocks noChangeShapeType="1"/>
            </p:cNvSpPr>
            <p:nvPr/>
          </p:nvSpPr>
          <p:spPr bwMode="auto">
            <a:xfrm>
              <a:off x="12804" y="3063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12804" y="3063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03" name="Line 39"/>
            <p:cNvSpPr>
              <a:spLocks noChangeShapeType="1"/>
            </p:cNvSpPr>
            <p:nvPr/>
          </p:nvSpPr>
          <p:spPr bwMode="auto">
            <a:xfrm>
              <a:off x="12804" y="3518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12804" y="3518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01" name="Line 37"/>
            <p:cNvSpPr>
              <a:spLocks noChangeShapeType="1"/>
            </p:cNvSpPr>
            <p:nvPr/>
          </p:nvSpPr>
          <p:spPr bwMode="auto">
            <a:xfrm>
              <a:off x="12804" y="379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12804" y="3794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99" name="Line 35"/>
            <p:cNvSpPr>
              <a:spLocks noChangeShapeType="1"/>
            </p:cNvSpPr>
            <p:nvPr/>
          </p:nvSpPr>
          <p:spPr bwMode="auto">
            <a:xfrm>
              <a:off x="12804" y="4070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12804" y="4070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97" name="Line 33"/>
            <p:cNvSpPr>
              <a:spLocks noChangeShapeType="1"/>
            </p:cNvSpPr>
            <p:nvPr/>
          </p:nvSpPr>
          <p:spPr bwMode="auto">
            <a:xfrm>
              <a:off x="12804" y="4346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12804" y="4346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95" name="Line 31"/>
            <p:cNvSpPr>
              <a:spLocks noChangeShapeType="1"/>
            </p:cNvSpPr>
            <p:nvPr/>
          </p:nvSpPr>
          <p:spPr bwMode="auto">
            <a:xfrm>
              <a:off x="12804" y="4622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12804" y="4622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93" name="Line 29"/>
            <p:cNvSpPr>
              <a:spLocks noChangeShapeType="1"/>
            </p:cNvSpPr>
            <p:nvPr/>
          </p:nvSpPr>
          <p:spPr bwMode="auto">
            <a:xfrm>
              <a:off x="12804" y="4898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12804" y="4898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91" name="Line 27"/>
            <p:cNvSpPr>
              <a:spLocks noChangeShapeType="1"/>
            </p:cNvSpPr>
            <p:nvPr/>
          </p:nvSpPr>
          <p:spPr bwMode="auto">
            <a:xfrm>
              <a:off x="12804" y="5188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12804" y="5188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89" name="Line 25"/>
            <p:cNvSpPr>
              <a:spLocks noChangeShapeType="1"/>
            </p:cNvSpPr>
            <p:nvPr/>
          </p:nvSpPr>
          <p:spPr bwMode="auto">
            <a:xfrm>
              <a:off x="12804" y="5519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12804" y="5519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87" name="Line 23"/>
            <p:cNvSpPr>
              <a:spLocks noChangeShapeType="1"/>
            </p:cNvSpPr>
            <p:nvPr/>
          </p:nvSpPr>
          <p:spPr bwMode="auto">
            <a:xfrm>
              <a:off x="12804" y="5657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12804" y="5657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85" name="Line 21"/>
            <p:cNvSpPr>
              <a:spLocks noChangeShapeType="1"/>
            </p:cNvSpPr>
            <p:nvPr/>
          </p:nvSpPr>
          <p:spPr bwMode="auto">
            <a:xfrm>
              <a:off x="12804" y="5947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12804" y="5947"/>
              <a:ext cx="1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83" name="Line 19"/>
            <p:cNvSpPr>
              <a:spLocks noChangeShapeType="1"/>
            </p:cNvSpPr>
            <p:nvPr/>
          </p:nvSpPr>
          <p:spPr bwMode="auto">
            <a:xfrm>
              <a:off x="12804" y="6085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12804" y="6085"/>
              <a:ext cx="1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81" name="Line 17"/>
            <p:cNvSpPr>
              <a:spLocks noChangeShapeType="1"/>
            </p:cNvSpPr>
            <p:nvPr/>
          </p:nvSpPr>
          <p:spPr bwMode="auto">
            <a:xfrm>
              <a:off x="12804" y="636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12804" y="6361"/>
              <a:ext cx="1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79" name="Line 15"/>
            <p:cNvSpPr>
              <a:spLocks noChangeShapeType="1"/>
            </p:cNvSpPr>
            <p:nvPr/>
          </p:nvSpPr>
          <p:spPr bwMode="auto">
            <a:xfrm>
              <a:off x="12804" y="6637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12804" y="6637"/>
              <a:ext cx="1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77" name="Line 13"/>
            <p:cNvSpPr>
              <a:spLocks noChangeShapeType="1"/>
            </p:cNvSpPr>
            <p:nvPr/>
          </p:nvSpPr>
          <p:spPr bwMode="auto">
            <a:xfrm>
              <a:off x="12804" y="6843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12804" y="6843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12804" y="7092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12804" y="7092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>
              <a:off x="12804" y="7368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12804" y="7368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>
              <a:off x="12804" y="7575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12804" y="7575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69" name="Line 5"/>
            <p:cNvSpPr>
              <a:spLocks noChangeShapeType="1"/>
            </p:cNvSpPr>
            <p:nvPr/>
          </p:nvSpPr>
          <p:spPr bwMode="auto">
            <a:xfrm>
              <a:off x="12804" y="785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12804" y="7851"/>
              <a:ext cx="15" cy="13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67" name="Line 3"/>
            <p:cNvSpPr>
              <a:spLocks noChangeShapeType="1"/>
            </p:cNvSpPr>
            <p:nvPr/>
          </p:nvSpPr>
          <p:spPr bwMode="auto">
            <a:xfrm>
              <a:off x="12804" y="8140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11266" name="Rectangle 2"/>
            <p:cNvSpPr>
              <a:spLocks noChangeArrowheads="1"/>
            </p:cNvSpPr>
            <p:nvPr/>
          </p:nvSpPr>
          <p:spPr bwMode="auto">
            <a:xfrm>
              <a:off x="12804" y="8140"/>
              <a:ext cx="15" cy="14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2400" b="1" dirty="0"/>
              <a:t/>
            </a:r>
            <a:br>
              <a:rPr lang="sl-SI" sz="2400" b="1" dirty="0"/>
            </a:br>
            <a:r>
              <a:rPr lang="sl-SI" sz="2400" b="1" dirty="0"/>
              <a:t/>
            </a:r>
            <a:br>
              <a:rPr lang="sl-SI" sz="2400" b="1" dirty="0"/>
            </a:br>
            <a:r>
              <a:rPr lang="sl-SI" sz="2400" b="1" dirty="0"/>
              <a:t/>
            </a:r>
            <a:br>
              <a:rPr lang="sl-SI" sz="2400" b="1" dirty="0"/>
            </a:br>
            <a:endParaRPr lang="sl-SI" sz="24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620688"/>
            <a:ext cx="8640960" cy="6048672"/>
          </a:xfrm>
        </p:spPr>
        <p:txBody>
          <a:bodyPr>
            <a:no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l-SI" sz="2000" dirty="0" smtClean="0"/>
              <a:t>Mednarodna primerjava davkov (dohodnina, prispevki za socialno varnost)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l-SI" sz="2000" dirty="0" smtClean="0"/>
              <a:t>Porazdelitev dohodka in davkov v Sloveniji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l-SI" sz="2000" dirty="0" smtClean="0"/>
              <a:t>Osnovne demografske in pokojninske projekcije za Slovenijo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dirty="0" smtClean="0"/>
              <a:t>Porazdelitve zdravstvenih izdatkov, števila izdanih receptov ter prvih kurativnih obiskov pri zdravniku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l-SI" sz="2000" dirty="0" smtClean="0"/>
              <a:t>Dolgoročne ocene zdravstvenih izdatkov in virov financiranja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dirty="0" smtClean="0"/>
              <a:t>Scenariji pokrivanja primanjkljaja z: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sl-SI" sz="2000" dirty="0" smtClean="0"/>
              <a:t>Višanjem delojemalčevega prispevka za zdravstveno zavarovanje (</a:t>
            </a:r>
            <a:r>
              <a:rPr lang="sl-SI" sz="2000" i="1" dirty="0" smtClean="0"/>
              <a:t>delodajalčevi bi pomenili direktno obremenitev gospodarstva</a:t>
            </a:r>
            <a:r>
              <a:rPr lang="sl-SI" sz="2000" dirty="0" smtClean="0"/>
              <a:t>)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sl-SI" sz="2000" dirty="0" smtClean="0"/>
              <a:t>Uvedbo direktnih zasebnih plačil (recept / prvi obisk / letna odbitna franšiza)</a:t>
            </a:r>
          </a:p>
          <a:p>
            <a:pPr marL="857250" lvl="1" indent="-457200">
              <a:buNone/>
            </a:pPr>
            <a:r>
              <a:rPr lang="sl-SI" sz="800" dirty="0" smtClean="0"/>
              <a:t>_____________________________________________________________________________________________________________________________________________________</a:t>
            </a:r>
          </a:p>
          <a:p>
            <a:pPr marL="857250" lvl="1" indent="-457200" algn="just">
              <a:buFont typeface="Arial" pitchFamily="34" charset="0"/>
              <a:buChar char="•"/>
            </a:pPr>
            <a:r>
              <a:rPr lang="sl-SI" sz="1800" dirty="0" smtClean="0">
                <a:solidFill>
                  <a:srgbClr val="0070C0"/>
                </a:solidFill>
              </a:rPr>
              <a:t>Povišanje delodajalčevih/delojemalčevih prispevkov in uvedbo “novega prispevka”, ki bi nadomestili DZZ  smo izračunali leta 2010:</a:t>
            </a:r>
          </a:p>
          <a:p>
            <a:pPr marL="857250" lvl="1" indent="-457200" algn="just">
              <a:buNone/>
            </a:pPr>
            <a:r>
              <a:rPr lang="sl-SI" sz="1800" i="1" dirty="0" smtClean="0">
                <a:solidFill>
                  <a:srgbClr val="0070C0"/>
                </a:solidFill>
              </a:rPr>
              <a:t>	Čok M., Majcen B. (2010): Ocena posledic prenosa dopolnilnega zdravstvenega zavarovanja v obvezno zdravstveno zavarovanje. Inštitut za ekonomska raziskovanja.</a:t>
            </a:r>
          </a:p>
          <a:p>
            <a:pPr marL="857250" lvl="1" indent="-457200">
              <a:buNone/>
            </a:pPr>
            <a:endParaRPr lang="sl-SI" sz="2000" dirty="0" smtClean="0"/>
          </a:p>
          <a:p>
            <a:endParaRPr lang="sl-SI" sz="2000" dirty="0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475656" y="116632"/>
            <a:ext cx="59046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sl-SI" sz="2800" b="1" dirty="0" smtClean="0">
                <a:solidFill>
                  <a:srgbClr val="FF0000"/>
                </a:solidFill>
              </a:rPr>
              <a:t>Poglavja</a:t>
            </a:r>
            <a:endParaRPr lang="en-GB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920880" cy="900336"/>
          </a:xfrm>
        </p:spPr>
        <p:txBody>
          <a:bodyPr>
            <a:norm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</a:rPr>
              <a:t>Izdatki in viri sredstev zdravstvenega sistema v obdobju 2012-2060, kumulativne vrednosti (v % BDP)</a:t>
            </a:r>
            <a:endParaRPr lang="sl-SI" sz="2400" b="1" dirty="0" smtClean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539552" y="1196752"/>
          <a:ext cx="8136904" cy="4151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920880" cy="900336"/>
          </a:xfrm>
        </p:spPr>
        <p:txBody>
          <a:bodyPr>
            <a:normAutofit/>
          </a:bodyPr>
          <a:lstStyle/>
          <a:p>
            <a:pPr algn="l"/>
            <a:r>
              <a:rPr lang="sl-SI" sz="2400" b="1" dirty="0" smtClean="0">
                <a:solidFill>
                  <a:srgbClr val="FF0000"/>
                </a:solidFill>
                <a:latin typeface="+mn-lt"/>
              </a:rPr>
              <a:t>Scenariji za pokrivanje Primanjkljaja I. in Primanjkljaja II.</a:t>
            </a:r>
            <a:endParaRPr lang="sl-SI" sz="2400" dirty="0" smtClean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01173"/>
              </p:ext>
            </p:extLst>
          </p:nvPr>
        </p:nvGraphicFramePr>
        <p:xfrm>
          <a:off x="179512" y="1052736"/>
          <a:ext cx="6264696" cy="1472184"/>
        </p:xfrm>
        <a:graphic>
          <a:graphicData uri="http://schemas.openxmlformats.org/drawingml/2006/table">
            <a:tbl>
              <a:tblPr/>
              <a:tblGrid>
                <a:gridCol w="2784309"/>
                <a:gridCol w="1680187"/>
                <a:gridCol w="180020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Primanjkljaj I.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(152,1 </a:t>
                      </a:r>
                      <a:r>
                        <a:rPr lang="sl-SI" sz="1200" b="1" dirty="0" smtClean="0">
                          <a:latin typeface="Times New Roman"/>
                          <a:ea typeface="Times New Roman"/>
                        </a:rPr>
                        <a:t>mio EUR)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i="1" dirty="0">
                          <a:latin typeface="Times New Roman"/>
                          <a:ea typeface="Times New Roman"/>
                        </a:rPr>
                        <a:t>Scenarij 1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i="1" dirty="0">
                          <a:latin typeface="Times New Roman"/>
                          <a:ea typeface="Times New Roman"/>
                        </a:rPr>
                        <a:t>Scenarij 2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</a:rPr>
                        <a:t>Prispevki OZZ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</a:rPr>
                        <a:t>Recept / Obisk / Franšiza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</a:rPr>
                        <a:t>+ 1,2 o.t.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</a:rPr>
                        <a:t>1 / 10 / 100 EUR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ZDRAVSTVENI SISTEM SKUPAJ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</a:rPr>
                        <a:t>161,8 mio EUR</a:t>
                      </a: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157,7 mio EUR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DRŽAVNI PRORAČUN </a:t>
                      </a:r>
                      <a:r>
                        <a:rPr lang="sl-SI" sz="1200" b="1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sl-SI" sz="1200" b="1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200" b="1" dirty="0" smtClean="0">
                          <a:latin typeface="Times New Roman"/>
                          <a:ea typeface="Times New Roman"/>
                        </a:rPr>
                        <a:t>dohodnina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</a:rPr>
                        <a:t>-40,7 mio EUR</a:t>
                      </a: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-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894545"/>
              </p:ext>
            </p:extLst>
          </p:nvPr>
        </p:nvGraphicFramePr>
        <p:xfrm>
          <a:off x="107505" y="3501008"/>
          <a:ext cx="8856984" cy="1710062"/>
        </p:xfrm>
        <a:graphic>
          <a:graphicData uri="http://schemas.openxmlformats.org/drawingml/2006/table">
            <a:tbl>
              <a:tblPr/>
              <a:tblGrid>
                <a:gridCol w="2823102"/>
                <a:gridCol w="1281354"/>
                <a:gridCol w="1800200"/>
                <a:gridCol w="1152128"/>
                <a:gridCol w="1800200"/>
              </a:tblGrid>
              <a:tr h="462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48541" marR="48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Primanjkljaj II.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(643,4 </a:t>
                      </a:r>
                      <a:r>
                        <a:rPr lang="sl-SI" sz="1200" b="1" dirty="0" smtClean="0">
                          <a:latin typeface="Times New Roman"/>
                          <a:ea typeface="Times New Roman"/>
                        </a:rPr>
                        <a:t>mio EUR)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48541" marR="48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2773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48541" marR="48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i="1" dirty="0">
                          <a:latin typeface="Times New Roman"/>
                          <a:ea typeface="Times New Roman"/>
                        </a:rPr>
                        <a:t>Scenarij 3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48541" marR="48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i="1" dirty="0">
                          <a:latin typeface="Times New Roman"/>
                          <a:ea typeface="Times New Roman"/>
                        </a:rPr>
                        <a:t>Scenarij 4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48541" marR="48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i="1" dirty="0">
                          <a:latin typeface="Times New Roman"/>
                          <a:ea typeface="Times New Roman"/>
                        </a:rPr>
                        <a:t>Scenarij 5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48541" marR="48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2310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48541" marR="48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</a:rPr>
                        <a:t>Prispevki OZZ </a:t>
                      </a:r>
                    </a:p>
                  </a:txBody>
                  <a:tcPr marL="48541" marR="48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</a:rPr>
                        <a:t>Recept / Obisk / Franšiza</a:t>
                      </a:r>
                    </a:p>
                  </a:txBody>
                  <a:tcPr marL="48541" marR="48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</a:rPr>
                        <a:t>Prispevki OZZ </a:t>
                      </a:r>
                    </a:p>
                  </a:txBody>
                  <a:tcPr marL="48541" marR="48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</a:rPr>
                        <a:t>Recept / Obisk / Franšiza</a:t>
                      </a:r>
                    </a:p>
                  </a:txBody>
                  <a:tcPr marL="48541" marR="48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0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48541" marR="48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</a:rPr>
                        <a:t>+4,8 o.t.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</a:rPr>
                        <a:t>2 / 20 / 950 EUR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+2,4 o.t.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2 / 20 / 250 EUR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0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ZDRAVSTVENI SISTEM SKUPAJ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48541" marR="48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</a:rPr>
                        <a:t>647,4 mio EUR</a:t>
                      </a: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651,3 mio EUR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</a:rPr>
                        <a:t>323,7 mio EUR</a:t>
                      </a: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</a:rPr>
                        <a:t>328,0 mio EUR</a:t>
                      </a: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DRŽAVNI PRORAČUN - </a:t>
                      </a:r>
                      <a:r>
                        <a:rPr lang="sl-SI" sz="1200" b="1" dirty="0" smtClean="0">
                          <a:latin typeface="Times New Roman"/>
                          <a:ea typeface="Times New Roman"/>
                        </a:rPr>
                        <a:t>dohodnina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48541" marR="48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</a:rPr>
                        <a:t>-160,6 mio EUR</a:t>
                      </a: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-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</a:rPr>
                        <a:t>-81,1 mio EUR</a:t>
                      </a: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0353" name="Rectangle 1"/>
          <p:cNvSpPr>
            <a:spLocks noChangeArrowheads="1"/>
          </p:cNvSpPr>
          <p:nvPr/>
        </p:nvSpPr>
        <p:spPr bwMode="auto">
          <a:xfrm>
            <a:off x="179512" y="5442756"/>
            <a:ext cx="576064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Prispevki OZZ </a:t>
            </a:r>
            <a:r>
              <a:rPr kumimoji="0" lang="sl-S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prispevki delojemalca za obvezno zdravstveno zavarovanje</a:t>
            </a:r>
            <a:endParaRPr kumimoji="0" 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o.t. </a:t>
            </a:r>
            <a:r>
              <a:rPr kumimoji="0" lang="sl-S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odstotna točka</a:t>
            </a:r>
            <a:endParaRPr kumimoji="0" 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Obisk</a:t>
            </a:r>
            <a:r>
              <a:rPr kumimoji="0" lang="sl-S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participacija pri prvem obisku (v EUR)</a:t>
            </a:r>
            <a:endParaRPr kumimoji="0" 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Recept</a:t>
            </a:r>
            <a:r>
              <a:rPr kumimoji="0" lang="sl-S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participacija pri receptu (v EUR)</a:t>
            </a:r>
            <a:endParaRPr kumimoji="0" 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Franšiza</a:t>
            </a:r>
            <a:r>
              <a:rPr kumimoji="0" lang="sl-S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letna odbitna franšiza (v EUR)</a:t>
            </a:r>
            <a:endParaRPr kumimoji="0" 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992888" cy="648072"/>
          </a:xfrm>
        </p:spPr>
        <p:txBody>
          <a:bodyPr>
            <a:no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</a:rPr>
              <a:t>Scenariji za pokrivanje Primanjkljaja I. in Primanjkljaja II.</a:t>
            </a:r>
            <a:endParaRPr lang="sl-SI" sz="24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340768"/>
            <a:ext cx="8435280" cy="4785395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sl-SI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sl-SI" sz="2000" dirty="0" smtClean="0"/>
              <a:t>Višanje prispevka za OZZ obremeni aktivno populacijo ter povzroči izpad dohodnine v državnem proračunu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sl-SI" sz="2000" dirty="0" smtClean="0"/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sl-SI" sz="2000" dirty="0" smtClean="0"/>
              <a:t>Uvedba direktnih zasebnih plačil (Recept / Obisk / Franšiza) obremeni predvsem upokojence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0" y="116632"/>
            <a:ext cx="7092280" cy="576064"/>
          </a:xfrm>
        </p:spPr>
        <p:txBody>
          <a:bodyPr>
            <a:normAutofit fontScale="90000"/>
          </a:bodyPr>
          <a:lstStyle/>
          <a:p>
            <a:pPr algn="l"/>
            <a:r>
              <a:rPr lang="sl-SI" sz="2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sl-SI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sl-SI" sz="2000" b="1" dirty="0" smtClean="0">
                <a:solidFill>
                  <a:srgbClr val="FF0000"/>
                </a:solidFill>
                <a:latin typeface="+mn-lt"/>
              </a:rPr>
              <a:t>Scenarij 1:  </a:t>
            </a:r>
            <a:r>
              <a:rPr lang="sl-SI" sz="2000" b="1" dirty="0" smtClean="0">
                <a:solidFill>
                  <a:srgbClr val="00B0F0"/>
                </a:solidFill>
                <a:latin typeface="+mn-lt"/>
              </a:rPr>
              <a:t>	      		</a:t>
            </a:r>
            <a:r>
              <a:rPr lang="sl-SI" sz="2000" b="1" dirty="0" smtClean="0">
                <a:solidFill>
                  <a:srgbClr val="FF0000"/>
                </a:solidFill>
                <a:latin typeface="+mn-lt"/>
              </a:rPr>
              <a:t>Prispevki OZZ +1,2 o.t.</a:t>
            </a:r>
            <a:br>
              <a:rPr lang="sl-SI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sl-SI" sz="2000" b="1" dirty="0" smtClean="0">
                <a:solidFill>
                  <a:srgbClr val="00B0F0"/>
                </a:solidFill>
                <a:latin typeface="+mn-lt"/>
              </a:rPr>
              <a:t>(DDZ ostane; pokrivamo 152,1 mio / -40,7 mio dohodnina)</a:t>
            </a:r>
            <a:r>
              <a:rPr lang="sl-SI" sz="2000" dirty="0" smtClean="0"/>
              <a:t/>
            </a:r>
            <a:br>
              <a:rPr lang="sl-SI" sz="2000" dirty="0" smtClean="0"/>
            </a:br>
            <a:endParaRPr lang="sl-SI" sz="2000" dirty="0" smtClean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91680" y="980728"/>
          <a:ext cx="5859780" cy="2523744"/>
        </p:xfrm>
        <a:graphic>
          <a:graphicData uri="http://schemas.openxmlformats.org/drawingml/2006/table">
            <a:tbl>
              <a:tblPr/>
              <a:tblGrid>
                <a:gridCol w="1136650"/>
                <a:gridCol w="1137285"/>
                <a:gridCol w="1137285"/>
                <a:gridCol w="1137285"/>
                <a:gridCol w="131127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Decilna</a:t>
                      </a: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 skupina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Obstoječa ureditev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Scenarij 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Absolutna sprememba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Relativna sprememba (v %)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2.697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2.670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-27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-1,0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6.226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6.155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7.510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7.424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-86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8.454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8.354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-100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9.563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9.454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-109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10.805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10.685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-120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12.370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12.232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-138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14.479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14.318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-161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17.878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17.689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-189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30.135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29.856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-279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-0,9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91680" y="4149080"/>
          <a:ext cx="5859780" cy="2523744"/>
        </p:xfrm>
        <a:graphic>
          <a:graphicData uri="http://schemas.openxmlformats.org/drawingml/2006/table">
            <a:tbl>
              <a:tblPr/>
              <a:tblGrid>
                <a:gridCol w="1136650"/>
                <a:gridCol w="1137285"/>
                <a:gridCol w="1137285"/>
                <a:gridCol w="1137285"/>
                <a:gridCol w="131127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Decilna</a:t>
                      </a: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 skupina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Obstoječa ureditev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Scenarij 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Absolutna sprememba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Relativna sprememba (v 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2.409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4.633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5.319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6.038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6.836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7.667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8.555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9.669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11.427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17.196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Naslov 1"/>
          <p:cNvSpPr txBox="1">
            <a:spLocks/>
          </p:cNvSpPr>
          <p:nvPr/>
        </p:nvSpPr>
        <p:spPr>
          <a:xfrm>
            <a:off x="2411760" y="692696"/>
            <a:ext cx="4032448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600" b="1" dirty="0" smtClean="0">
                <a:ea typeface="+mj-ea"/>
                <a:cs typeface="+mj-cs"/>
              </a:rPr>
              <a:t>Zaposleni  (v EUR)</a:t>
            </a:r>
          </a:p>
        </p:txBody>
      </p:sp>
      <p:sp>
        <p:nvSpPr>
          <p:cNvPr id="11" name="Naslov 1"/>
          <p:cNvSpPr txBox="1">
            <a:spLocks/>
          </p:cNvSpPr>
          <p:nvPr/>
        </p:nvSpPr>
        <p:spPr>
          <a:xfrm>
            <a:off x="2483768" y="3789040"/>
            <a:ext cx="4032448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600" b="1" dirty="0" smtClean="0">
                <a:ea typeface="+mj-ea"/>
                <a:cs typeface="+mj-cs"/>
              </a:rPr>
              <a:t>Upokojenci </a:t>
            </a:r>
            <a:r>
              <a:rPr lang="sl-SI" sz="1600" b="1" dirty="0" smtClean="0"/>
              <a:t>(v EUR)</a:t>
            </a:r>
            <a:endParaRPr lang="sl-SI" sz="1600" b="1" dirty="0" smtClean="0"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0" y="116632"/>
            <a:ext cx="8028384" cy="576064"/>
          </a:xfrm>
        </p:spPr>
        <p:txBody>
          <a:bodyPr>
            <a:normAutofit fontScale="90000"/>
          </a:bodyPr>
          <a:lstStyle/>
          <a:p>
            <a:pPr algn="l"/>
            <a:r>
              <a:rPr lang="sl-SI" sz="2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sl-SI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sl-SI" sz="2000" b="1" dirty="0" smtClean="0">
                <a:solidFill>
                  <a:srgbClr val="00B0F0"/>
                </a:solidFill>
              </a:rPr>
              <a:t> </a:t>
            </a:r>
            <a:r>
              <a:rPr lang="sl-SI" sz="2000" b="1" dirty="0" smtClean="0">
                <a:solidFill>
                  <a:srgbClr val="FF0000"/>
                </a:solidFill>
              </a:rPr>
              <a:t>Scenarij 2:	          			Recept / Obisk / Franšiza</a:t>
            </a:r>
            <a:br>
              <a:rPr lang="sl-SI" sz="2000" b="1" dirty="0" smtClean="0">
                <a:solidFill>
                  <a:srgbClr val="FF0000"/>
                </a:solidFill>
              </a:rPr>
            </a:br>
            <a:r>
              <a:rPr lang="sl-SI" sz="2000" b="1" dirty="0" smtClean="0">
                <a:solidFill>
                  <a:srgbClr val="00B0F0"/>
                </a:solidFill>
              </a:rPr>
              <a:t> (DZZ ostane; pokrivamo 152,1 mio)                                 </a:t>
            </a:r>
            <a:r>
              <a:rPr lang="sl-SI" sz="2000" b="1" dirty="0" smtClean="0">
                <a:solidFill>
                  <a:srgbClr val="FF0000"/>
                </a:solidFill>
              </a:rPr>
              <a:t>1 / 10 / 100  EUR</a:t>
            </a:r>
            <a:r>
              <a:rPr lang="sl-SI" sz="2000" dirty="0" smtClean="0"/>
              <a:t/>
            </a:r>
            <a:br>
              <a:rPr lang="sl-SI" sz="2000" dirty="0" smtClean="0"/>
            </a:br>
            <a:endParaRPr lang="sl-SI" sz="20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Naslov 1"/>
          <p:cNvSpPr txBox="1">
            <a:spLocks/>
          </p:cNvSpPr>
          <p:nvPr/>
        </p:nvSpPr>
        <p:spPr>
          <a:xfrm>
            <a:off x="2411760" y="764704"/>
            <a:ext cx="4032448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600" b="1" dirty="0" smtClean="0">
                <a:ea typeface="+mj-ea"/>
                <a:cs typeface="+mj-cs"/>
              </a:rPr>
              <a:t>Zaposleni </a:t>
            </a:r>
            <a:r>
              <a:rPr lang="sl-SI" sz="1600" b="1" dirty="0" smtClean="0"/>
              <a:t>(v EUR)</a:t>
            </a:r>
            <a:endParaRPr lang="sl-SI" sz="1600" b="1" dirty="0" smtClean="0">
              <a:ea typeface="+mj-ea"/>
              <a:cs typeface="+mj-cs"/>
            </a:endParaRPr>
          </a:p>
        </p:txBody>
      </p:sp>
      <p:sp>
        <p:nvSpPr>
          <p:cNvPr id="11" name="Naslov 1"/>
          <p:cNvSpPr txBox="1">
            <a:spLocks/>
          </p:cNvSpPr>
          <p:nvPr/>
        </p:nvSpPr>
        <p:spPr>
          <a:xfrm>
            <a:off x="2483768" y="3933056"/>
            <a:ext cx="4032448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600" b="1" dirty="0" smtClean="0">
                <a:ea typeface="+mj-ea"/>
                <a:cs typeface="+mj-cs"/>
              </a:rPr>
              <a:t>Upokojenci </a:t>
            </a:r>
            <a:r>
              <a:rPr lang="sl-SI" sz="1600" b="1" dirty="0" smtClean="0"/>
              <a:t>(v EUR)</a:t>
            </a:r>
            <a:endParaRPr lang="sl-SI" sz="1600" b="1" dirty="0" smtClean="0">
              <a:ea typeface="+mj-ea"/>
              <a:cs typeface="+mj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19672" y="1052736"/>
          <a:ext cx="5859780" cy="2523744"/>
        </p:xfrm>
        <a:graphic>
          <a:graphicData uri="http://schemas.openxmlformats.org/drawingml/2006/table">
            <a:tbl>
              <a:tblPr/>
              <a:tblGrid>
                <a:gridCol w="1136650"/>
                <a:gridCol w="1137285"/>
                <a:gridCol w="1137285"/>
                <a:gridCol w="1137285"/>
                <a:gridCol w="131127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Decilna</a:t>
                      </a: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 skupina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Obstoječa ureditev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Scenarij 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Absolutna sprememba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Relativna sprememba (v 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2.697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2.648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-49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6.226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6.152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7.510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7.434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-1,0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8.454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8.377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-0,9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9.563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9.488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10.805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10.729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-0,7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12.370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12.292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-0,6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14.479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14.399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-80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-0,6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17.878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17.792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-86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-0,5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30.135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30.048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-87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-0,3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619672" y="4221088"/>
          <a:ext cx="5859780" cy="2523744"/>
        </p:xfrm>
        <a:graphic>
          <a:graphicData uri="http://schemas.openxmlformats.org/drawingml/2006/table">
            <a:tbl>
              <a:tblPr/>
              <a:tblGrid>
                <a:gridCol w="1136650"/>
                <a:gridCol w="1137285"/>
                <a:gridCol w="1137285"/>
                <a:gridCol w="1137285"/>
                <a:gridCol w="131127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Decilna</a:t>
                      </a: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 skupina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Obstoječa ureditev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Scenarij 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Absolutna sprememba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Relativna sprememba (v 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2.409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2.269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-5,8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4.633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4.485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-3,2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5.319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5.167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-152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-2,9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6.038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5.890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-2,5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6.836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6.690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7.667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7.521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-1,9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8.555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8.407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-1,7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9.669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9.520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-1,5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11.427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11.278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-1,3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17.196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17.047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-0,9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416824" cy="576064"/>
          </a:xfrm>
        </p:spPr>
        <p:txBody>
          <a:bodyPr>
            <a:normAutofit fontScale="90000"/>
          </a:bodyPr>
          <a:lstStyle/>
          <a:p>
            <a:pPr algn="l"/>
            <a:r>
              <a:rPr lang="sl-SI" sz="2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sl-SI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sl-SI" sz="2000" b="1" dirty="0" smtClean="0">
                <a:solidFill>
                  <a:srgbClr val="FF0000"/>
                </a:solidFill>
                <a:latin typeface="+mn-lt"/>
              </a:rPr>
              <a:t>Scenarij 2: 	  		  </a:t>
            </a:r>
            <a:r>
              <a:rPr lang="sl-SI" sz="2000" b="1" dirty="0" smtClean="0">
                <a:solidFill>
                  <a:srgbClr val="FF0000"/>
                </a:solidFill>
              </a:rPr>
              <a:t>Recept / Obisk / Franšiza</a:t>
            </a:r>
            <a:br>
              <a:rPr lang="sl-SI" sz="2000" b="1" dirty="0" smtClean="0">
                <a:solidFill>
                  <a:srgbClr val="FF0000"/>
                </a:solidFill>
              </a:rPr>
            </a:br>
            <a:r>
              <a:rPr lang="sl-SI" sz="2000" b="1" dirty="0" smtClean="0">
                <a:solidFill>
                  <a:srgbClr val="00B0F0"/>
                </a:solidFill>
              </a:rPr>
              <a:t>(DZZ ostane; pokrivamo 152,1 mio)</a:t>
            </a:r>
            <a:r>
              <a:rPr lang="sl-SI" sz="2000" b="1" dirty="0" smtClean="0">
                <a:solidFill>
                  <a:srgbClr val="FF0000"/>
                </a:solidFill>
              </a:rPr>
              <a:t>	            1 / 10 / 100  EUR</a:t>
            </a:r>
            <a:r>
              <a:rPr lang="sl-SI" sz="2000" dirty="0" smtClean="0"/>
              <a:t/>
            </a:r>
            <a:br>
              <a:rPr lang="sl-SI" sz="2000" dirty="0" smtClean="0"/>
            </a:br>
            <a:endParaRPr lang="sl-SI" sz="20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2195736" y="692696"/>
            <a:ext cx="4896544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600" b="1" dirty="0" smtClean="0">
                <a:ea typeface="+mj-ea"/>
                <a:cs typeface="+mj-cs"/>
              </a:rPr>
              <a:t>Povprečne vrednosti glede na starost, moški </a:t>
            </a:r>
            <a:r>
              <a:rPr lang="sl-SI" sz="1600" b="1" dirty="0" smtClean="0"/>
              <a:t>(v EUR)</a:t>
            </a:r>
            <a:r>
              <a:rPr lang="sl-SI" sz="1600" b="1" dirty="0" smtClean="0">
                <a:ea typeface="+mj-ea"/>
                <a:cs typeface="+mj-cs"/>
              </a:rPr>
              <a:t> </a:t>
            </a: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2195736" y="3717032"/>
            <a:ext cx="468052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sl-SI" sz="1600" b="1" dirty="0" smtClean="0">
                <a:ea typeface="+mj-ea"/>
                <a:cs typeface="+mj-cs"/>
              </a:rPr>
              <a:t>Povprečne vrednosti glede na starost, ženske </a:t>
            </a:r>
            <a:r>
              <a:rPr lang="sl-SI" sz="1600" b="1" dirty="0" smtClean="0"/>
              <a:t>(v EUR)</a:t>
            </a:r>
            <a:endParaRPr lang="sl-SI" sz="1600" b="1" dirty="0" smtClean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2195736" y="4019550"/>
          <a:ext cx="4788148" cy="28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2195736" y="980728"/>
          <a:ext cx="4851524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6840760" cy="576064"/>
          </a:xfrm>
        </p:spPr>
        <p:txBody>
          <a:bodyPr>
            <a:normAutofit fontScale="90000"/>
          </a:bodyPr>
          <a:lstStyle/>
          <a:p>
            <a:pPr algn="l"/>
            <a:r>
              <a:rPr lang="sl-SI" sz="2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sl-SI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sl-SI" sz="2000" b="1" dirty="0" smtClean="0">
                <a:solidFill>
                  <a:srgbClr val="00B0F0"/>
                </a:solidFill>
              </a:rPr>
              <a:t> </a:t>
            </a:r>
            <a:r>
              <a:rPr lang="sl-SI" sz="2000" b="1" dirty="0" smtClean="0">
                <a:solidFill>
                  <a:srgbClr val="FF0000"/>
                </a:solidFill>
              </a:rPr>
              <a:t>Scenarij 3:  </a:t>
            </a:r>
            <a:r>
              <a:rPr lang="sl-SI" sz="2000" b="1" dirty="0" smtClean="0">
                <a:solidFill>
                  <a:srgbClr val="00B0F0"/>
                </a:solidFill>
              </a:rPr>
              <a:t>	             </a:t>
            </a:r>
            <a:r>
              <a:rPr lang="sl-SI" sz="2000" b="1" dirty="0" smtClean="0">
                <a:solidFill>
                  <a:srgbClr val="FF0000"/>
                </a:solidFill>
              </a:rPr>
              <a:t>prispevki OZZ +4,8 o.t.</a:t>
            </a:r>
            <a:br>
              <a:rPr lang="sl-SI" sz="2000" b="1" dirty="0" smtClean="0">
                <a:solidFill>
                  <a:srgbClr val="FF0000"/>
                </a:solidFill>
              </a:rPr>
            </a:br>
            <a:r>
              <a:rPr lang="sl-SI" sz="2000" b="1" dirty="0" smtClean="0">
                <a:solidFill>
                  <a:srgbClr val="00B0F0"/>
                </a:solidFill>
              </a:rPr>
              <a:t>(DDZ ukinjen; pokrivamo 643,4 mio / -160,6 mio dohodnina) </a:t>
            </a:r>
            <a:r>
              <a:rPr lang="sl-SI" sz="2000" dirty="0" smtClean="0"/>
              <a:t/>
            </a:r>
            <a:br>
              <a:rPr lang="sl-SI" sz="2000" dirty="0" smtClean="0"/>
            </a:br>
            <a:endParaRPr lang="sl-SI" sz="20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Naslov 1"/>
          <p:cNvSpPr txBox="1">
            <a:spLocks/>
          </p:cNvSpPr>
          <p:nvPr/>
        </p:nvSpPr>
        <p:spPr>
          <a:xfrm>
            <a:off x="2411760" y="692696"/>
            <a:ext cx="4032448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600" b="1" dirty="0" smtClean="0">
                <a:ea typeface="+mj-ea"/>
                <a:cs typeface="+mj-cs"/>
              </a:rPr>
              <a:t>Zaposleni </a:t>
            </a:r>
            <a:r>
              <a:rPr lang="sl-SI" sz="1600" b="1" dirty="0" smtClean="0"/>
              <a:t>(v EUR)</a:t>
            </a:r>
            <a:endParaRPr lang="sl-SI" sz="1600" b="1" dirty="0" smtClean="0">
              <a:ea typeface="+mj-ea"/>
              <a:cs typeface="+mj-cs"/>
            </a:endParaRPr>
          </a:p>
        </p:txBody>
      </p:sp>
      <p:sp>
        <p:nvSpPr>
          <p:cNvPr id="11" name="Naslov 1"/>
          <p:cNvSpPr txBox="1">
            <a:spLocks/>
          </p:cNvSpPr>
          <p:nvPr/>
        </p:nvSpPr>
        <p:spPr>
          <a:xfrm>
            <a:off x="2483768" y="3789040"/>
            <a:ext cx="4032448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600" b="1" dirty="0" smtClean="0">
                <a:ea typeface="+mj-ea"/>
                <a:cs typeface="+mj-cs"/>
              </a:rPr>
              <a:t>Upokojenci </a:t>
            </a:r>
            <a:r>
              <a:rPr lang="sl-SI" sz="1600" b="1" dirty="0" smtClean="0"/>
              <a:t>(v EUR)</a:t>
            </a:r>
            <a:endParaRPr lang="sl-SI" sz="1600" b="1" dirty="0" smtClean="0">
              <a:ea typeface="+mj-ea"/>
              <a:cs typeface="+mj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91680" y="1052736"/>
          <a:ext cx="5859780" cy="2523744"/>
        </p:xfrm>
        <a:graphic>
          <a:graphicData uri="http://schemas.openxmlformats.org/drawingml/2006/table">
            <a:tbl>
              <a:tblPr/>
              <a:tblGrid>
                <a:gridCol w="1136650"/>
                <a:gridCol w="1137285"/>
                <a:gridCol w="1137285"/>
                <a:gridCol w="1137285"/>
                <a:gridCol w="131127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Decilna</a:t>
                      </a: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 skupina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Obstoječa ureditev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Scenarij 3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Absolutna sprememba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Relativna sprememba (v 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2.697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2.821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6.226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6.273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7.510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7.498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8.454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8.386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-68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9.563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9.455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-108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10.805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10.657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12.370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12.147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-223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14.479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14.165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-314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17.878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17.447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-431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-2,4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30.135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29.348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-787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-2,6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91680" y="4149080"/>
          <a:ext cx="5859780" cy="2523744"/>
        </p:xfrm>
        <a:graphic>
          <a:graphicData uri="http://schemas.openxmlformats.org/drawingml/2006/table">
            <a:tbl>
              <a:tblPr/>
              <a:tblGrid>
                <a:gridCol w="1136650"/>
                <a:gridCol w="1137285"/>
                <a:gridCol w="1137285"/>
                <a:gridCol w="1137285"/>
                <a:gridCol w="131127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Decilna</a:t>
                      </a: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 skupina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Obstoječa ureditev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Scenarij 3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Absolutna sprememba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Relativna sprememba (v 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2.409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2.703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12,2 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4.633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4.960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327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7,1 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5.319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5.651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6,2 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6.038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6.370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5,5 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6.836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7.168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4,9 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7.667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7.999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4,3 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8.555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8.887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3,9 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9.669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10.001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3,4 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11.427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11.759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2,9 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17.196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17.528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1,9 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560840" cy="576064"/>
          </a:xfrm>
        </p:spPr>
        <p:txBody>
          <a:bodyPr>
            <a:normAutofit fontScale="90000"/>
          </a:bodyPr>
          <a:lstStyle/>
          <a:p>
            <a:pPr algn="l"/>
            <a:r>
              <a:rPr lang="sl-SI" sz="2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sl-SI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sl-SI" sz="2000" b="1" dirty="0" smtClean="0">
                <a:solidFill>
                  <a:srgbClr val="00B0F0"/>
                </a:solidFill>
              </a:rPr>
              <a:t> </a:t>
            </a:r>
            <a:r>
              <a:rPr lang="sl-SI" sz="2000" b="1" dirty="0" smtClean="0">
                <a:solidFill>
                  <a:srgbClr val="FF0000"/>
                </a:solidFill>
              </a:rPr>
              <a:t>Scenarij 4: 	    		Recept / Obisk / Franšiza</a:t>
            </a:r>
            <a:br>
              <a:rPr lang="sl-SI" sz="2000" b="1" dirty="0" smtClean="0">
                <a:solidFill>
                  <a:srgbClr val="FF0000"/>
                </a:solidFill>
              </a:rPr>
            </a:br>
            <a:r>
              <a:rPr lang="sl-SI" sz="2000" b="1" dirty="0" smtClean="0">
                <a:solidFill>
                  <a:srgbClr val="00B0F0"/>
                </a:solidFill>
              </a:rPr>
              <a:t>(DZZ ukinjen; pokrivamo 643,4 mio)</a:t>
            </a:r>
            <a:r>
              <a:rPr lang="sl-SI" sz="2000" b="1" dirty="0" smtClean="0">
                <a:solidFill>
                  <a:srgbClr val="FF0000"/>
                </a:solidFill>
              </a:rPr>
              <a:t>	           2 / 20 / 950 EUR</a:t>
            </a:r>
            <a:r>
              <a:rPr lang="sl-SI" sz="2000" dirty="0" smtClean="0"/>
              <a:t/>
            </a:r>
            <a:br>
              <a:rPr lang="sl-SI" sz="2000" dirty="0" smtClean="0"/>
            </a:br>
            <a:endParaRPr lang="sl-SI" sz="20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Naslov 1"/>
          <p:cNvSpPr txBox="1">
            <a:spLocks/>
          </p:cNvSpPr>
          <p:nvPr/>
        </p:nvSpPr>
        <p:spPr>
          <a:xfrm>
            <a:off x="2411760" y="836712"/>
            <a:ext cx="4032448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600" b="1" dirty="0" smtClean="0">
                <a:ea typeface="+mj-ea"/>
                <a:cs typeface="+mj-cs"/>
              </a:rPr>
              <a:t>Zaposleni </a:t>
            </a:r>
            <a:r>
              <a:rPr lang="sl-SI" sz="1600" b="1" dirty="0" smtClean="0"/>
              <a:t>(v EUR)</a:t>
            </a:r>
            <a:endParaRPr lang="sl-SI" sz="1600" b="1" dirty="0" smtClean="0">
              <a:ea typeface="+mj-ea"/>
              <a:cs typeface="+mj-cs"/>
            </a:endParaRPr>
          </a:p>
        </p:txBody>
      </p:sp>
      <p:sp>
        <p:nvSpPr>
          <p:cNvPr id="11" name="Naslov 1"/>
          <p:cNvSpPr txBox="1">
            <a:spLocks/>
          </p:cNvSpPr>
          <p:nvPr/>
        </p:nvSpPr>
        <p:spPr>
          <a:xfrm>
            <a:off x="2483768" y="3933056"/>
            <a:ext cx="4032448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600" b="1" dirty="0" smtClean="0">
                <a:ea typeface="+mj-ea"/>
                <a:cs typeface="+mj-cs"/>
              </a:rPr>
              <a:t>Upokojenci </a:t>
            </a:r>
            <a:r>
              <a:rPr lang="sl-SI" sz="1600" b="1" dirty="0" smtClean="0"/>
              <a:t>(v EUR)</a:t>
            </a:r>
            <a:endParaRPr lang="sl-SI" sz="1600" b="1" dirty="0" smtClean="0">
              <a:ea typeface="+mj-ea"/>
              <a:cs typeface="+mj-c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91680" y="1124744"/>
          <a:ext cx="5859780" cy="2523744"/>
        </p:xfrm>
        <a:graphic>
          <a:graphicData uri="http://schemas.openxmlformats.org/drawingml/2006/table">
            <a:tbl>
              <a:tblPr/>
              <a:tblGrid>
                <a:gridCol w="1136650"/>
                <a:gridCol w="1137285"/>
                <a:gridCol w="1137285"/>
                <a:gridCol w="1137285"/>
                <a:gridCol w="131127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Decilna</a:t>
                      </a: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 skupina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Obstoječa ureditev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Scenarij 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Absolutna sprememba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Relativna sprememba (%)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2.697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2.760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6.226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6.310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7.510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7.582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8.454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8.521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9.563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9.636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10.805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10.886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12.370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12.433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14.479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14.534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17.878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17.911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30.135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30.151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91680" y="4221088"/>
          <a:ext cx="5859780" cy="2523744"/>
        </p:xfrm>
        <a:graphic>
          <a:graphicData uri="http://schemas.openxmlformats.org/drawingml/2006/table">
            <a:tbl>
              <a:tblPr/>
              <a:tblGrid>
                <a:gridCol w="1136650"/>
                <a:gridCol w="1137285"/>
                <a:gridCol w="1137285"/>
                <a:gridCol w="1137285"/>
                <a:gridCol w="131127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Decilna</a:t>
                      </a: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 skupina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Obstoječa ureditev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Scenarij 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Absolutna sprememba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Relativna sprememba (%)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2.409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2.053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-356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-14,8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4.633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4.280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-353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-7,6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5.319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4.950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-369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-6,9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6.038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5.675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-363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-6,0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6.836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6.486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-350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-5,1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7.667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7.326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-341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-4,4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8.555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8.197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-358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-4,2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9.669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9.305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-364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-3,8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11.427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11.065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-362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17.196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16.828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-368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 txBox="1">
            <a:spLocks/>
          </p:cNvSpPr>
          <p:nvPr/>
        </p:nvSpPr>
        <p:spPr>
          <a:xfrm>
            <a:off x="2411760" y="764704"/>
            <a:ext cx="4896544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sl-SI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</a:rPr>
              <a:t>Povprečne vrednosti glede na starost,</a:t>
            </a:r>
            <a:r>
              <a:rPr kumimoji="0" lang="sl-SI" sz="2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sl-SI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</a:rPr>
              <a:t>moški </a:t>
            </a:r>
            <a:r>
              <a:rPr lang="sl-SI" sz="2000" b="1" dirty="0" smtClean="0"/>
              <a:t>(v EUR)</a:t>
            </a:r>
            <a:endParaRPr kumimoji="0" lang="sl-SI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2339752" y="3789040"/>
            <a:ext cx="482453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sl-SI" sz="1600" b="1" dirty="0" smtClean="0">
                <a:ea typeface="+mj-ea"/>
                <a:cs typeface="+mj-cs"/>
              </a:rPr>
              <a:t>Povprečne vrednosti glede na starost, ženske </a:t>
            </a:r>
            <a:r>
              <a:rPr lang="sl-SI" sz="1600" b="1" dirty="0" smtClean="0"/>
              <a:t>(v EUR)</a:t>
            </a:r>
            <a:endParaRPr lang="sl-SI" sz="1600" b="1" dirty="0" smtClean="0">
              <a:ea typeface="+mj-ea"/>
              <a:cs typeface="+mj-cs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2411760" y="980728"/>
          <a:ext cx="4368800" cy="28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2411760" y="4019550"/>
          <a:ext cx="4356100" cy="28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Naslov 1"/>
          <p:cNvSpPr>
            <a:spLocks noGrp="1"/>
          </p:cNvSpPr>
          <p:nvPr>
            <p:ph type="title"/>
          </p:nvPr>
        </p:nvSpPr>
        <p:spPr>
          <a:xfrm>
            <a:off x="251520" y="0"/>
            <a:ext cx="8435280" cy="692696"/>
          </a:xfrm>
        </p:spPr>
        <p:txBody>
          <a:bodyPr>
            <a:normAutofit fontScale="90000"/>
          </a:bodyPr>
          <a:lstStyle/>
          <a:p>
            <a:pPr algn="l"/>
            <a:r>
              <a:rPr lang="sl-SI" sz="2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sl-SI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sl-SI" sz="2000" b="1" dirty="0" smtClean="0">
                <a:solidFill>
                  <a:srgbClr val="00B0F0"/>
                </a:solidFill>
              </a:rPr>
              <a:t> </a:t>
            </a:r>
            <a:r>
              <a:rPr lang="sl-SI" sz="2000" b="1" dirty="0" smtClean="0">
                <a:solidFill>
                  <a:srgbClr val="FF0000"/>
                </a:solidFill>
              </a:rPr>
              <a:t>Scenarij 4: 	   		     Recept / Obisk / Franšiza</a:t>
            </a:r>
            <a:br>
              <a:rPr lang="sl-SI" sz="2000" b="1" dirty="0" smtClean="0">
                <a:solidFill>
                  <a:srgbClr val="FF0000"/>
                </a:solidFill>
              </a:rPr>
            </a:br>
            <a:r>
              <a:rPr lang="sl-SI" sz="2000" b="1" dirty="0" smtClean="0">
                <a:solidFill>
                  <a:srgbClr val="00B0F0"/>
                </a:solidFill>
              </a:rPr>
              <a:t>(DZZ ukinjen; pokrivamo 643,4 mio)</a:t>
            </a:r>
            <a:r>
              <a:rPr lang="sl-SI" sz="2000" b="1" dirty="0" smtClean="0">
                <a:solidFill>
                  <a:srgbClr val="FF0000"/>
                </a:solidFill>
              </a:rPr>
              <a:t>	                2 / 20 / 950 EUR</a:t>
            </a:r>
            <a:r>
              <a:rPr lang="sl-SI" sz="2000" dirty="0" smtClean="0"/>
              <a:t/>
            </a:r>
            <a:br>
              <a:rPr lang="sl-SI" sz="2000" dirty="0" smtClean="0"/>
            </a:br>
            <a:endParaRPr lang="sl-SI" sz="2000" dirty="0" smtClean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0" y="116632"/>
            <a:ext cx="6444208" cy="576064"/>
          </a:xfrm>
        </p:spPr>
        <p:txBody>
          <a:bodyPr>
            <a:normAutofit fontScale="90000"/>
          </a:bodyPr>
          <a:lstStyle/>
          <a:p>
            <a:pPr algn="l"/>
            <a:r>
              <a:rPr lang="sl-SI" sz="2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sl-SI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sl-SI" sz="2000" b="1" dirty="0" smtClean="0"/>
              <a:t> </a:t>
            </a:r>
            <a:r>
              <a:rPr lang="sl-SI" sz="2000" b="1" dirty="0" smtClean="0">
                <a:solidFill>
                  <a:srgbClr val="FF0000"/>
                </a:solidFill>
              </a:rPr>
              <a:t>Scenarij 5:	  	                Recept / Obisk / Franšiza  </a:t>
            </a:r>
            <a:br>
              <a:rPr lang="sl-SI" sz="2000" b="1" dirty="0" smtClean="0">
                <a:solidFill>
                  <a:srgbClr val="FF0000"/>
                </a:solidFill>
              </a:rPr>
            </a:br>
            <a:r>
              <a:rPr lang="sl-SI" sz="2000" b="1" dirty="0" smtClean="0">
                <a:solidFill>
                  <a:srgbClr val="00B0F0"/>
                </a:solidFill>
              </a:rPr>
              <a:t>(DZZ ukinjen; pokrivamo 643,4 mio) </a:t>
            </a:r>
            <a:r>
              <a:rPr lang="sl-SI" sz="2000" b="1" dirty="0" smtClean="0">
                <a:solidFill>
                  <a:srgbClr val="FF0000"/>
                </a:solidFill>
              </a:rPr>
              <a:t>	       2 / 20 / 250  EUR</a:t>
            </a:r>
            <a:r>
              <a:rPr lang="sl-SI" sz="2000" dirty="0" smtClean="0"/>
              <a:t/>
            </a:r>
            <a:br>
              <a:rPr lang="sl-SI" sz="2000" dirty="0" smtClean="0"/>
            </a:br>
            <a:endParaRPr lang="sl-SI" sz="20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Naslov 1"/>
          <p:cNvSpPr txBox="1">
            <a:spLocks/>
          </p:cNvSpPr>
          <p:nvPr/>
        </p:nvSpPr>
        <p:spPr>
          <a:xfrm>
            <a:off x="2411760" y="836712"/>
            <a:ext cx="4032448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600" b="1" dirty="0" smtClean="0">
                <a:ea typeface="+mj-ea"/>
                <a:cs typeface="+mj-cs"/>
              </a:rPr>
              <a:t>Zaposleni </a:t>
            </a:r>
            <a:r>
              <a:rPr lang="sl-SI" sz="1600" b="1" dirty="0" smtClean="0"/>
              <a:t>(v EUR)</a:t>
            </a:r>
            <a:endParaRPr lang="sl-SI" sz="1600" b="1" dirty="0" smtClean="0">
              <a:ea typeface="+mj-ea"/>
              <a:cs typeface="+mj-cs"/>
            </a:endParaRPr>
          </a:p>
        </p:txBody>
      </p:sp>
      <p:sp>
        <p:nvSpPr>
          <p:cNvPr id="11" name="Naslov 1"/>
          <p:cNvSpPr txBox="1">
            <a:spLocks/>
          </p:cNvSpPr>
          <p:nvPr/>
        </p:nvSpPr>
        <p:spPr>
          <a:xfrm>
            <a:off x="2483768" y="3933056"/>
            <a:ext cx="4032448" cy="2160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600" b="1" dirty="0" smtClean="0">
                <a:ea typeface="+mj-ea"/>
                <a:cs typeface="+mj-cs"/>
              </a:rPr>
              <a:t>Upokojenci </a:t>
            </a:r>
            <a:r>
              <a:rPr lang="sl-SI" sz="1600" b="1" dirty="0" smtClean="0"/>
              <a:t>(v EUR)</a:t>
            </a:r>
            <a:endParaRPr lang="sl-SI" sz="1600" b="1" dirty="0" smtClean="0">
              <a:ea typeface="+mj-ea"/>
              <a:cs typeface="+mj-cs"/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156176" y="116632"/>
            <a:ext cx="2736304" cy="2160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120000"/>
              </a:lnSpc>
              <a:spcBef>
                <a:spcPct val="0"/>
              </a:spcBef>
            </a:pPr>
            <a:r>
              <a:rPr kumimoji="0" lang="sl-SI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/>
            </a:r>
            <a:br>
              <a:rPr kumimoji="0" lang="sl-SI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lang="sl-SI" b="1" dirty="0" smtClean="0">
                <a:solidFill>
                  <a:srgbClr val="FF0000"/>
                </a:solidFill>
              </a:rPr>
              <a:t> Prispevki OZZ +1,2 o.t.</a:t>
            </a:r>
          </a:p>
          <a:p>
            <a:pPr lvl="0" algn="ctr">
              <a:lnSpc>
                <a:spcPct val="120000"/>
              </a:lnSpc>
              <a:spcBef>
                <a:spcPct val="0"/>
              </a:spcBef>
            </a:pPr>
            <a:r>
              <a:rPr lang="sl-SI" b="1" dirty="0" smtClean="0">
                <a:solidFill>
                  <a:srgbClr val="FF0000"/>
                </a:solidFill>
              </a:rPr>
              <a:t> </a:t>
            </a:r>
            <a:r>
              <a:rPr lang="sl-SI" b="1" dirty="0" smtClean="0">
                <a:solidFill>
                  <a:srgbClr val="00B0F0"/>
                </a:solidFill>
              </a:rPr>
              <a:t>(-81,1 mio dohodnina)</a:t>
            </a:r>
            <a:endParaRPr kumimoji="0" lang="sl-SI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619672" y="1124744"/>
          <a:ext cx="5859780" cy="2523744"/>
        </p:xfrm>
        <a:graphic>
          <a:graphicData uri="http://schemas.openxmlformats.org/drawingml/2006/table">
            <a:tbl>
              <a:tblPr/>
              <a:tblGrid>
                <a:gridCol w="1136650"/>
                <a:gridCol w="1137285"/>
                <a:gridCol w="1137285"/>
                <a:gridCol w="1137285"/>
                <a:gridCol w="131127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Decilna</a:t>
                      </a: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 skupina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Obstoječa ureditev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Scenarij 5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Absolutna sprememba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Relativna sprememba (%)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2.697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2.781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6.226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6.274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7.510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7.522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8.454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8.435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9.563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9.532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-0,3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10.805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10.750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-55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-0,5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12.370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12.272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-98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-0,8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14.479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14.333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-1,0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17.878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17.662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-216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30.135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29.736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-399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-1,3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619672" y="4221088"/>
          <a:ext cx="5859780" cy="2523744"/>
        </p:xfrm>
        <a:graphic>
          <a:graphicData uri="http://schemas.openxmlformats.org/drawingml/2006/table">
            <a:tbl>
              <a:tblPr/>
              <a:tblGrid>
                <a:gridCol w="1136650"/>
                <a:gridCol w="1137285"/>
                <a:gridCol w="1137285"/>
                <a:gridCol w="1137285"/>
                <a:gridCol w="131127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Decilna</a:t>
                      </a: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 skupina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Obstoječa ureditev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Scenarij 5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Absolutna sprememba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Relativna sprememba (%)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2.409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2.403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-6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4.633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4.643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5.319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5.320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6.038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6.046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6.836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6.846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7.667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7.672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8.555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8.550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-5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9.669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9.660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11.427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11.413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17.196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17.154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-42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2400" b="1" dirty="0"/>
              <a:t/>
            </a:r>
            <a:br>
              <a:rPr lang="sl-SI" sz="2400" b="1" dirty="0"/>
            </a:br>
            <a:r>
              <a:rPr lang="sl-SI" sz="2400" b="1" dirty="0"/>
              <a:t/>
            </a:r>
            <a:br>
              <a:rPr lang="sl-SI" sz="2400" b="1" dirty="0"/>
            </a:br>
            <a:r>
              <a:rPr lang="sl-SI" sz="2400" b="1" dirty="0"/>
              <a:t/>
            </a:r>
            <a:br>
              <a:rPr lang="sl-SI" sz="2400" b="1" dirty="0"/>
            </a:br>
            <a:endParaRPr lang="sl-SI" sz="24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836712"/>
            <a:ext cx="8640960" cy="5289451"/>
          </a:xfrm>
        </p:spPr>
        <p:txBody>
          <a:bodyPr>
            <a:no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l-SI" sz="2000" dirty="0" smtClean="0"/>
              <a:t>Mednarodne davčne publikacije (Evropska komisija, OECD)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l-SI" sz="2000" dirty="0" smtClean="0"/>
              <a:t>Projekcije Evropske komisije (</a:t>
            </a:r>
            <a:r>
              <a:rPr lang="sl-SI" sz="2000" i="1" dirty="0" err="1" smtClean="0"/>
              <a:t>The</a:t>
            </a:r>
            <a:r>
              <a:rPr lang="sl-SI" sz="2000" i="1" dirty="0" smtClean="0"/>
              <a:t> 2012 </a:t>
            </a:r>
            <a:r>
              <a:rPr lang="sl-SI" sz="2000" i="1" dirty="0" err="1" smtClean="0"/>
              <a:t>Ageing</a:t>
            </a:r>
            <a:r>
              <a:rPr lang="sl-SI" sz="2000" i="1" dirty="0" smtClean="0"/>
              <a:t> </a:t>
            </a:r>
            <a:r>
              <a:rPr lang="sl-SI" sz="2000" i="1" dirty="0" err="1" smtClean="0"/>
              <a:t>Report</a:t>
            </a:r>
            <a:r>
              <a:rPr lang="sl-SI" sz="2000" i="1" dirty="0" smtClean="0"/>
              <a:t>, EUROPOP2010)</a:t>
            </a:r>
          </a:p>
          <a:p>
            <a:pPr marL="857250" lvl="1" indent="-457200">
              <a:lnSpc>
                <a:spcPct val="150000"/>
              </a:lnSpc>
              <a:buNone/>
            </a:pPr>
            <a:r>
              <a:rPr lang="sl-SI" sz="2000" i="1" dirty="0" smtClean="0">
                <a:solidFill>
                  <a:srgbClr val="FF0000"/>
                </a:solidFill>
              </a:rPr>
              <a:t>	referenčni AWG scenarij -  rast javnih izdatkov 2010-2060:</a:t>
            </a:r>
          </a:p>
          <a:p>
            <a:pPr marL="1257300" lvl="2" indent="-457200">
              <a:lnSpc>
                <a:spcPct val="150000"/>
              </a:lnSpc>
            </a:pPr>
            <a:r>
              <a:rPr lang="sl-SI" sz="2000" i="1" dirty="0" smtClean="0">
                <a:solidFill>
                  <a:srgbClr val="FF0000"/>
                </a:solidFill>
              </a:rPr>
              <a:t>za zdravstvo:  iz 6,1% na 7,2% BDP</a:t>
            </a:r>
          </a:p>
          <a:p>
            <a:pPr marL="1257300" lvl="2" indent="-457200">
              <a:lnSpc>
                <a:spcPct val="150000"/>
              </a:lnSpc>
            </a:pPr>
            <a:r>
              <a:rPr lang="sl-SI" sz="2000" i="1" dirty="0" smtClean="0">
                <a:solidFill>
                  <a:srgbClr val="FF0000"/>
                </a:solidFill>
              </a:rPr>
              <a:t>za dolgotrajno oskrbo:  iz 1,4% na 3,0% BDP</a:t>
            </a:r>
            <a:endParaRPr lang="sl-SI" sz="2000" i="1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l-SI" sz="2000" dirty="0" smtClean="0"/>
              <a:t>Prilagojena različica dinamičnega pokojninskega </a:t>
            </a:r>
            <a:r>
              <a:rPr lang="sl-SI" sz="2000" dirty="0" err="1" smtClean="0"/>
              <a:t>mikrosimulacijskega</a:t>
            </a:r>
            <a:r>
              <a:rPr lang="sl-SI" sz="2000" dirty="0" smtClean="0"/>
              <a:t> modela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l-SI" sz="2000" dirty="0" smtClean="0"/>
              <a:t>Podatki zavarovalnic:</a:t>
            </a:r>
          </a:p>
          <a:p>
            <a:pPr marL="1257300" lvl="2" indent="-457200"/>
            <a:r>
              <a:rPr lang="sl-SI" sz="2000" dirty="0" smtClean="0"/>
              <a:t>povprečne vrednosti zdravstvenih izdatkov, števila izdanih receptov in števila prvih kurativnih obiskov pri zdravniku</a:t>
            </a:r>
          </a:p>
          <a:p>
            <a:pPr marL="1257300" lvl="2" indent="-457200"/>
            <a:r>
              <a:rPr lang="sl-SI" sz="2000" dirty="0" smtClean="0"/>
              <a:t> ločeno po enoletnih starostnih skupinah (nad 15 let) in spolu</a:t>
            </a:r>
          </a:p>
          <a:p>
            <a:pPr marL="1257300" lvl="2" indent="-457200"/>
            <a:r>
              <a:rPr lang="sl-SI" sz="2000" dirty="0" smtClean="0"/>
              <a:t> za del, ki ga skupaj pokrivata OZZ in DZZ</a:t>
            </a:r>
          </a:p>
          <a:p>
            <a:endParaRPr lang="sl-SI" sz="2000" dirty="0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547664" y="188640"/>
            <a:ext cx="59046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sl-SI" sz="2800" b="1" dirty="0" smtClean="0">
                <a:solidFill>
                  <a:srgbClr val="FF0000"/>
                </a:solidFill>
              </a:rPr>
              <a:t>Metodologija</a:t>
            </a:r>
            <a:endParaRPr lang="en-GB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 txBox="1">
            <a:spLocks/>
          </p:cNvSpPr>
          <p:nvPr/>
        </p:nvSpPr>
        <p:spPr>
          <a:xfrm>
            <a:off x="2411760" y="620688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sl-SI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</a:rPr>
              <a:t>Povprečne vrednosti glede na starost,</a:t>
            </a:r>
            <a:r>
              <a:rPr kumimoji="0" lang="sl-SI" sz="16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sl-SI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</a:rPr>
              <a:t>moški </a:t>
            </a:r>
            <a:r>
              <a:rPr lang="sl-SI" sz="1600" b="1" dirty="0" smtClean="0"/>
              <a:t>(v EUR)</a:t>
            </a:r>
            <a:endParaRPr kumimoji="0" lang="sl-SI" sz="16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2195736" y="3717032"/>
            <a:ext cx="496855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sl-SI" sz="1600" b="1" dirty="0" smtClean="0">
                <a:ea typeface="+mj-ea"/>
                <a:cs typeface="+mj-cs"/>
              </a:rPr>
              <a:t>Povprečne vrednosti glede na starost, ženske </a:t>
            </a:r>
            <a:r>
              <a:rPr lang="sl-SI" sz="1600" b="1" dirty="0" smtClean="0"/>
              <a:t>(v EUR)</a:t>
            </a:r>
            <a:endParaRPr lang="sl-SI" sz="1600" b="1" dirty="0" smtClean="0">
              <a:ea typeface="+mj-ea"/>
              <a:cs typeface="+mj-cs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2339752" y="980728"/>
          <a:ext cx="4425950" cy="28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2339752" y="4019550"/>
          <a:ext cx="4356100" cy="28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Naslov 1"/>
          <p:cNvSpPr>
            <a:spLocks noGrp="1"/>
          </p:cNvSpPr>
          <p:nvPr>
            <p:ph type="title"/>
          </p:nvPr>
        </p:nvSpPr>
        <p:spPr>
          <a:xfrm>
            <a:off x="0" y="116632"/>
            <a:ext cx="6444208" cy="576064"/>
          </a:xfrm>
        </p:spPr>
        <p:txBody>
          <a:bodyPr>
            <a:normAutofit fontScale="90000"/>
          </a:bodyPr>
          <a:lstStyle/>
          <a:p>
            <a:pPr algn="l"/>
            <a:r>
              <a:rPr lang="sl-SI" sz="2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sl-SI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sl-SI" sz="2000" b="1" dirty="0" smtClean="0"/>
              <a:t> </a:t>
            </a:r>
            <a:r>
              <a:rPr lang="sl-SI" sz="2000" b="1" dirty="0" smtClean="0">
                <a:solidFill>
                  <a:srgbClr val="FF0000"/>
                </a:solidFill>
              </a:rPr>
              <a:t>Scenarij 5:	  	                Recept / Obisk / Franšiza  </a:t>
            </a:r>
            <a:br>
              <a:rPr lang="sl-SI" sz="2000" b="1" dirty="0" smtClean="0">
                <a:solidFill>
                  <a:srgbClr val="FF0000"/>
                </a:solidFill>
              </a:rPr>
            </a:br>
            <a:r>
              <a:rPr lang="sl-SI" sz="2000" b="1" dirty="0" smtClean="0">
                <a:solidFill>
                  <a:srgbClr val="00B0F0"/>
                </a:solidFill>
              </a:rPr>
              <a:t>(DZZ ukinjen; pokrivamo 643,4 mio) </a:t>
            </a:r>
            <a:r>
              <a:rPr lang="sl-SI" sz="2000" b="1" dirty="0" smtClean="0">
                <a:solidFill>
                  <a:srgbClr val="FF0000"/>
                </a:solidFill>
              </a:rPr>
              <a:t>	       2 / 20 / 250  EUR</a:t>
            </a:r>
            <a:r>
              <a:rPr lang="sl-SI" sz="2000" dirty="0" smtClean="0"/>
              <a:t/>
            </a:r>
            <a:br>
              <a:rPr lang="sl-SI" sz="2000" dirty="0" smtClean="0"/>
            </a:br>
            <a:endParaRPr lang="sl-SI" sz="20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372200" y="0"/>
            <a:ext cx="2627784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  <a:spcBef>
                <a:spcPct val="0"/>
              </a:spcBef>
            </a:pPr>
            <a:r>
              <a:rPr lang="sl-SI" b="1" dirty="0" smtClean="0">
                <a:solidFill>
                  <a:srgbClr val="FF0000"/>
                </a:solidFill>
              </a:rPr>
              <a:t>Prispevki OZZ +1,2 o.t.</a:t>
            </a:r>
          </a:p>
          <a:p>
            <a:pPr lvl="0" algn="ctr">
              <a:lnSpc>
                <a:spcPct val="120000"/>
              </a:lnSpc>
              <a:spcBef>
                <a:spcPct val="0"/>
              </a:spcBef>
            </a:pPr>
            <a:r>
              <a:rPr lang="sl-SI" b="1" dirty="0" smtClean="0">
                <a:solidFill>
                  <a:srgbClr val="FF0000"/>
                </a:solidFill>
              </a:rPr>
              <a:t> </a:t>
            </a:r>
            <a:r>
              <a:rPr lang="sl-SI" b="1" dirty="0" smtClean="0">
                <a:solidFill>
                  <a:srgbClr val="00B0F0"/>
                </a:solidFill>
              </a:rPr>
              <a:t>(-81,1 mio dohodnina)</a:t>
            </a:r>
            <a:endParaRPr lang="sl-SI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432048"/>
          </a:xfrm>
        </p:spPr>
        <p:txBody>
          <a:bodyPr>
            <a:no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</a:rPr>
              <a:t>SKLEP</a:t>
            </a:r>
            <a:endParaRPr lang="sl-SI" sz="24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1340768"/>
            <a:ext cx="9036496" cy="51845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marR="0" lvl="0" indent="-4572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 Sloveniji je delo relativno visoko obdavčeno</a:t>
            </a:r>
            <a:r>
              <a:rPr lang="sl-SI" sz="2000" noProof="0" dirty="0" smtClean="0"/>
              <a:t>; stopnja delojemalčevih prispevkov (22,1%) je najvišja med OECD državami</a:t>
            </a:r>
          </a:p>
          <a:p>
            <a:pPr marL="457200" marR="0" lvl="0" indent="-4572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sl-SI" sz="1000" noProof="0" dirty="0" smtClean="0"/>
          </a:p>
          <a:p>
            <a:pPr marL="457200" marR="0" lvl="0" indent="-4572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l-SI" sz="2000" dirty="0" smtClean="0"/>
              <a:t>2.	Obstoječi zdravstveni sistem dolgoročno ni javno finančno vzdržen, za javne finance bo izziv:</a:t>
            </a:r>
          </a:p>
          <a:p>
            <a:pPr marL="914400" lvl="1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l-SI" sz="2000" dirty="0" smtClean="0"/>
              <a:t>Kako pokriti “primarni” finančni primanjkljaj  v zdravstvu (Primanjkljaj I.)</a:t>
            </a:r>
          </a:p>
          <a:p>
            <a:pPr marL="914400" lvl="1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l-SI" sz="2000" dirty="0" smtClean="0"/>
              <a:t>Kako pokriti dodatni primanjkljaj ob eventualni ukinitvi DZZ (Primanjkljaj II.)</a:t>
            </a:r>
          </a:p>
          <a:p>
            <a:pPr marL="914400" lvl="1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l-SI" sz="2000" dirty="0" smtClean="0"/>
              <a:t>Kako zagotoviti potrebna sredstva še za pokojninski sistem in sistem dolgotrajne oskrbe</a:t>
            </a:r>
          </a:p>
          <a:p>
            <a:pPr marL="457200" marR="0" lvl="0" indent="-4572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sl-SI" sz="1000" dirty="0" smtClean="0"/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AutoNum type="arabicPeriod" startAt="3"/>
            </a:pPr>
            <a:r>
              <a:rPr lang="sl-SI" sz="2000" dirty="0" smtClean="0"/>
              <a:t>Zdravstvena reforma:</a:t>
            </a:r>
          </a:p>
          <a:p>
            <a:pPr marL="914400" lvl="1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sl-SI" sz="2000" dirty="0" smtClean="0"/>
              <a:t>Ne more potekati samo na strani virov</a:t>
            </a:r>
          </a:p>
          <a:p>
            <a:pPr marL="914400" lvl="1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sl-SI" sz="2000" dirty="0" smtClean="0"/>
              <a:t>Bi morala potekati sočasno s spremembami pokojninskega sistema in sistema dolgotrajne oskrbe</a:t>
            </a:r>
          </a:p>
          <a:p>
            <a:pPr marL="457200" indent="-457200">
              <a:spcBef>
                <a:spcPct val="20000"/>
              </a:spcBef>
              <a:buAutoNum type="arabicPeriod" startAt="3"/>
            </a:pPr>
            <a:endParaRPr lang="sl-SI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6632"/>
            <a:ext cx="9036496" cy="2369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24200"/>
            <a:ext cx="9144000" cy="33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002340"/>
              </p:ext>
            </p:extLst>
          </p:nvPr>
        </p:nvGraphicFramePr>
        <p:xfrm>
          <a:off x="2123728" y="908720"/>
          <a:ext cx="3327400" cy="20955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509859"/>
                <a:gridCol w="980140"/>
                <a:gridCol w="83740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           letno</a:t>
                      </a:r>
                      <a:endParaRPr lang="sl-SI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mesečno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/>
                        <a:t>  prispevki-delodajalec</a:t>
                      </a:r>
                      <a:endParaRPr lang="sl-SI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u="none" strike="noStrike" dirty="0"/>
                        <a:t>                 </a:t>
                      </a:r>
                      <a:r>
                        <a:rPr lang="sl-SI" sz="1100" u="none" strike="noStrike" dirty="0" smtClean="0"/>
                        <a:t>2.964     </a:t>
                      </a:r>
                      <a:endParaRPr lang="sl-SI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 dirty="0" smtClean="0"/>
                        <a:t>  bruto </a:t>
                      </a:r>
                      <a:r>
                        <a:rPr lang="sl-SI" sz="1100" b="1" u="none" strike="noStrike" dirty="0"/>
                        <a:t>plača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u="none" strike="noStrike" dirty="0"/>
                        <a:t>              </a:t>
                      </a:r>
                      <a:r>
                        <a:rPr lang="sl-SI" sz="1100" b="1" u="none" strike="noStrike" dirty="0" smtClean="0"/>
                        <a:t>18.408     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u="none" strike="noStrike" dirty="0" smtClean="0"/>
                        <a:t>         1.534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/>
                        <a:t>  prispevki-delojemalec</a:t>
                      </a:r>
                      <a:endParaRPr lang="sl-SI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u="none" strike="noStrike" dirty="0"/>
                        <a:t>                 </a:t>
                      </a:r>
                      <a:r>
                        <a:rPr lang="sl-SI" sz="1100" u="none" strike="noStrike" dirty="0" smtClean="0"/>
                        <a:t>-4.068     </a:t>
                      </a:r>
                      <a:endParaRPr lang="sl-SI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/>
                        <a:t>  dohodnina</a:t>
                      </a:r>
                      <a:endParaRPr lang="sl-SI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u="none" strike="noStrike" dirty="0"/>
                        <a:t>                 </a:t>
                      </a:r>
                      <a:r>
                        <a:rPr lang="sl-SI" sz="1100" u="none" strike="noStrike" dirty="0" smtClean="0"/>
                        <a:t>-2.098     </a:t>
                      </a:r>
                      <a:endParaRPr lang="sl-SI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 dirty="0" smtClean="0"/>
                        <a:t>  neto </a:t>
                      </a:r>
                      <a:r>
                        <a:rPr lang="sl-SI" sz="1100" b="1" u="none" strike="noStrike" dirty="0"/>
                        <a:t>plača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u="none" strike="noStrike" dirty="0"/>
                        <a:t>              </a:t>
                      </a:r>
                      <a:r>
                        <a:rPr lang="sl-SI" sz="1100" b="1" u="none" strike="noStrike" dirty="0" smtClean="0"/>
                        <a:t>12.242     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u="none" strike="noStrike" dirty="0" smtClean="0"/>
                        <a:t>         1.020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/>
                        <a:t>  prispevki </a:t>
                      </a:r>
                      <a:r>
                        <a:rPr lang="sl-SI" sz="1100" u="none" strike="noStrike" dirty="0"/>
                        <a:t>skupaj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u="none" strike="noStrike" dirty="0"/>
                        <a:t>                 </a:t>
                      </a:r>
                      <a:r>
                        <a:rPr lang="sl-SI" sz="1100" u="none" strike="noStrike" dirty="0" smtClean="0"/>
                        <a:t>7.032     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/>
                        <a:t>  prispevki  za zdravstvo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u="none" strike="noStrike" dirty="0"/>
                        <a:t>                 </a:t>
                      </a:r>
                      <a:r>
                        <a:rPr lang="sl-SI" sz="1100" u="none" strike="noStrike" dirty="0" smtClean="0"/>
                        <a:t>2.476     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/>
                        <a:t>  prispevki+dohodnina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u="none" strike="noStrike" dirty="0"/>
                        <a:t>                 </a:t>
                      </a:r>
                      <a:r>
                        <a:rPr lang="sl-SI" sz="1100" u="none" strike="noStrike" dirty="0" smtClean="0"/>
                        <a:t>9.130     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23728" y="4005064"/>
          <a:ext cx="3528392" cy="76656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10788"/>
                <a:gridCol w="1073858"/>
                <a:gridCol w="84374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u="none" strike="noStrike" dirty="0" smtClean="0"/>
                        <a:t>                letno</a:t>
                      </a:r>
                      <a:endParaRPr lang="sl-SI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u="none" strike="noStrike" dirty="0" smtClean="0"/>
                        <a:t>      mesečno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 dirty="0" smtClean="0"/>
                        <a:t>  odmerjena </a:t>
                      </a:r>
                      <a:r>
                        <a:rPr lang="sl-SI" sz="1100" b="1" u="none" strike="noStrike" dirty="0"/>
                        <a:t>pokojnina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u="none" strike="noStrike" dirty="0"/>
                        <a:t>          </a:t>
                      </a:r>
                      <a:r>
                        <a:rPr lang="sl-SI" sz="1100" b="1" u="none" strike="noStrike" dirty="0" smtClean="0"/>
                        <a:t>       6.744    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u="none" strike="noStrike" dirty="0"/>
                        <a:t>                </a:t>
                      </a:r>
                      <a:r>
                        <a:rPr lang="sl-SI" sz="1100" b="1" u="none" strike="noStrike" dirty="0" smtClean="0"/>
                        <a:t>562     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5064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/>
                        <a:t>  dohodnina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u="none" strike="noStrike" dirty="0" smtClean="0"/>
                        <a:t>                        0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 dirty="0" smtClean="0"/>
                        <a:t>  neto </a:t>
                      </a:r>
                      <a:r>
                        <a:rPr lang="sl-SI" sz="1100" b="1" u="none" strike="noStrike" dirty="0"/>
                        <a:t>pokojnina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u="none" strike="noStrike" dirty="0"/>
                        <a:t>        </a:t>
                      </a:r>
                      <a:r>
                        <a:rPr lang="sl-SI" sz="1100" b="1" u="none" strike="noStrike" dirty="0" smtClean="0"/>
                        <a:t>         6.744     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u="none" strike="noStrike" dirty="0"/>
                        <a:t>                </a:t>
                      </a:r>
                      <a:r>
                        <a:rPr lang="sl-SI" sz="1100" b="1" u="none" strike="noStrike" dirty="0" smtClean="0"/>
                        <a:t>562     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1979712" y="260648"/>
            <a:ext cx="5544616" cy="639688"/>
          </a:xfrm>
        </p:spPr>
        <p:txBody>
          <a:bodyPr>
            <a:normAutofit/>
          </a:bodyPr>
          <a:lstStyle/>
          <a:p>
            <a:pPr algn="l"/>
            <a:r>
              <a:rPr lang="sl-SI" sz="2400" b="1" dirty="0" smtClean="0">
                <a:solidFill>
                  <a:srgbClr val="FF0000"/>
                </a:solidFill>
                <a:latin typeface="+mn-lt"/>
              </a:rPr>
              <a:t>Obdavčitev povprečne plače - januar 2014</a:t>
            </a:r>
            <a:endParaRPr lang="sl-SI" sz="24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1907704" y="3429000"/>
            <a:ext cx="6120680" cy="639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Obdavčitev povprečne pokojnine - januar 2014</a:t>
            </a:r>
            <a:endParaRPr kumimoji="0" lang="sl-SI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>
          <a:xfrm>
            <a:off x="0" y="-99392"/>
            <a:ext cx="9217024" cy="928688"/>
          </a:xfrm>
        </p:spPr>
        <p:txBody>
          <a:bodyPr>
            <a:normAutofit/>
          </a:bodyPr>
          <a:lstStyle/>
          <a:p>
            <a:pPr eaLnBrk="1" hangingPunct="1"/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Skupni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delež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davkov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, </a:t>
            </a:r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vključno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 s </a:t>
            </a:r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prispevki</a:t>
            </a:r>
            <a:r>
              <a:rPr lang="sl-SI" sz="24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sl-SI" sz="2400" b="1" dirty="0" smtClean="0">
                <a:solidFill>
                  <a:srgbClr val="FF0000"/>
                </a:solidFill>
                <a:latin typeface="+mn-lt"/>
              </a:rPr>
            </a:br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za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socialno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varnost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 v BDP</a:t>
            </a:r>
            <a:r>
              <a:rPr lang="sl-SI" sz="2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000" b="1" dirty="0" smtClean="0">
                <a:solidFill>
                  <a:srgbClr val="FF0000"/>
                </a:solidFill>
                <a:latin typeface="+mn-lt"/>
              </a:rPr>
              <a:t>(v %)</a:t>
            </a:r>
            <a:endParaRPr sz="2000" dirty="0" smtClean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171249"/>
              </p:ext>
            </p:extLst>
          </p:nvPr>
        </p:nvGraphicFramePr>
        <p:xfrm>
          <a:off x="1259632" y="764704"/>
          <a:ext cx="7129462" cy="5808726"/>
        </p:xfrm>
        <a:graphic>
          <a:graphicData uri="http://schemas.openxmlformats.org/drawingml/2006/table">
            <a:tbl>
              <a:tblPr/>
              <a:tblGrid>
                <a:gridCol w="1504950"/>
                <a:gridCol w="933450"/>
                <a:gridCol w="933450"/>
                <a:gridCol w="935037"/>
                <a:gridCol w="942975"/>
                <a:gridCol w="942975"/>
                <a:gridCol w="93662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1995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2000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2011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1995- 2011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2000-2011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Rang 2011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Danska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48,8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49,4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47,7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Švedska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47,9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51,5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44,3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-3,6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-7,1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Belgija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43,8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45,1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44,1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Francija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42,7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44,2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43,9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-0,3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Finska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45,7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47,2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43,4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-2,3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-3,8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Italija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39,8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41,5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42,5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Avstrija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41,4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43,0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42,0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Nemčija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39,8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41,3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38,7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-2,6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Nizozemska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40,2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39,9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38,4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-1,6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Slovenija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39,0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37,3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37,2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-0,1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Luksemburg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37,1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39,2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37,2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-2,0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Madžarska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41,0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39,8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37,0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-4,0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-2,8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V. Britanija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34,3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36,8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36,1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1,9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-0,6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Ciper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26,9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30,0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35,2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8,2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Češka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35,5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33,8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34,4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0,6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Malta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26,3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27,3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33,5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7,2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6,2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Portugalska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29,5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31,1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33,2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Estonija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36,3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31,0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32,8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-3,4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Poljska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37,1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32,6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32,4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-4,7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-0,1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Grčija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29,1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34,6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32,4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-2,2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Španija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32,1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34,1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31,4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-0,7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-2,7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Irska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32,7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31,3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28,9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-3,8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-2,4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Slovaška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40,3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34,1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28,5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-11,8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-5,5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Romunija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27,5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30,2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28,2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-2,0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Latvija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33,1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29,7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27,6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-5,5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-2,2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Bolgarija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30,9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31,5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27,2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-3,7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-4,3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Litva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27,5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30,0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26,0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-3,9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63513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63513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63513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63513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63513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63513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EU-27</a:t>
                      </a:r>
                      <a:endParaRPr kumimoji="0" lang="sl-SI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36,5</a:t>
                      </a:r>
                      <a:endParaRPr kumimoji="0" lang="sl-SI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36,9</a:t>
                      </a:r>
                      <a:endParaRPr kumimoji="0" lang="sl-SI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35,7</a:t>
                      </a:r>
                      <a:endParaRPr kumimoji="0" lang="sl-SI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-0,8</a:t>
                      </a:r>
                      <a:endParaRPr kumimoji="0" lang="sl-SI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-1,2</a:t>
                      </a:r>
                      <a:endParaRPr kumimoji="0" lang="sl-SI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63513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005" marR="510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3499"/>
            <a:ext cx="8229600" cy="778098"/>
          </a:xfrm>
        </p:spPr>
        <p:txBody>
          <a:bodyPr>
            <a:norm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Davki na delo v BDP (v %)</a:t>
            </a:r>
            <a:endParaRPr lang="en-US" sz="2400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2238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</a:pPr>
            <a:endParaRPr lang="sl-SI" b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187624" y="764704"/>
          <a:ext cx="6768752" cy="5520690"/>
        </p:xfrm>
        <a:graphic>
          <a:graphicData uri="http://schemas.openxmlformats.org/drawingml/2006/table">
            <a:tbl>
              <a:tblPr/>
              <a:tblGrid>
                <a:gridCol w="1197308"/>
                <a:gridCol w="802510"/>
                <a:gridCol w="803431"/>
                <a:gridCol w="803431"/>
                <a:gridCol w="803431"/>
                <a:gridCol w="1164100"/>
                <a:gridCol w="1194541"/>
              </a:tblGrid>
              <a:tr h="182420">
                <a:tc>
                  <a:txBody>
                    <a:bodyPr/>
                    <a:lstStyle/>
                    <a:p>
                      <a:endParaRPr lang="sl-SI" sz="1050" dirty="0">
                        <a:latin typeface="Calibri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1995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2000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2008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2011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2011-1995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2011-2008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Švedska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29,8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30,7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27,7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25,7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-4,1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-2,0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Danska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27,3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26,6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25,4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24,4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-2,9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-1,0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Belgija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24,3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24,2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23,6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24,0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Avstrija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23,7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23,9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23,8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23,8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Francija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22,6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22,4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22,3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22,9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0,6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Finska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25,2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23,3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22,6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22,7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-2,5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Italija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18,1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19,8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21,6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21,8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3,7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Nemčija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24,0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24,0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21,6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21,6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-2,4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Nizozemska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22,0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20,7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20,7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21,6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0,9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Slovenija (10)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21,8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19,3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-2,5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Češka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17,6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17,8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18,0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17,9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Madžarska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20,4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19,4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20,7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17,5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-2,9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-3,2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Španija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17,0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17,2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Estonija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17,3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17,5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17,1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-3,1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Luksemburg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V. Britanija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14,6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Portugalska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Latvija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17,2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-3,4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-0,7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Litva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-1,8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Ciper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Slovaška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-2,8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Poljska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17,0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-4,5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Irska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0,8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Grčija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-0,9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Malta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0,8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Romunija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Bolgarija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-3,8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 dirty="0">
                        <a:latin typeface="Calibri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EU-27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17,5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17,7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17,3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17,1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-0,4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49" marR="488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496" y="0"/>
            <a:ext cx="9108504" cy="908720"/>
          </a:xfrm>
        </p:spPr>
        <p:txBody>
          <a:bodyPr/>
          <a:lstStyle/>
          <a:p>
            <a:r>
              <a:rPr lang="sl-SI" sz="24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Prispevki za socialno varnost v BDP (v %)</a:t>
            </a:r>
            <a:r>
              <a:rPr lang="sl-SI" sz="24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/>
            </a:r>
            <a:br>
              <a:rPr lang="sl-SI" sz="24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</a:br>
            <a:endParaRPr lang="en-US" sz="1400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2238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</a:pPr>
            <a:endParaRPr lang="sl-SI" b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593467"/>
              </p:ext>
            </p:extLst>
          </p:nvPr>
        </p:nvGraphicFramePr>
        <p:xfrm>
          <a:off x="1259632" y="692696"/>
          <a:ext cx="6480718" cy="5928750"/>
        </p:xfrm>
        <a:graphic>
          <a:graphicData uri="http://schemas.openxmlformats.org/drawingml/2006/table">
            <a:tbl>
              <a:tblPr/>
              <a:tblGrid>
                <a:gridCol w="1102937"/>
                <a:gridCol w="816361"/>
                <a:gridCol w="816361"/>
                <a:gridCol w="816361"/>
                <a:gridCol w="816361"/>
                <a:gridCol w="1027255"/>
                <a:gridCol w="1085082"/>
              </a:tblGrid>
              <a:tr h="198488">
                <a:tc>
                  <a:txBody>
                    <a:bodyPr/>
                    <a:lstStyle/>
                    <a:p>
                      <a:endParaRPr lang="sl-SI" sz="1050" dirty="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1995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2000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2008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2011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2011-1995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2011-2008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Francija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18,6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16,3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-1,7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0,6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Nemčija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17,1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15,2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0,3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Češka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Slovenija (4)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-1,7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Nizozemska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15,9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15,4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14,5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14,8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-1,1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Avstrija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Belgija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0,3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Italija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Madžarska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-0,6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Finska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12,0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Slovaška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-2,7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Španija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Estonija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Poljska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11,5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Luksemburg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Grčija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Litva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0,9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Portugalska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Romunija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-0,3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Ciper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0,9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Latvija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-3,4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0,3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Bolgarija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-2,3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Švedska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-5,2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-1,4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V. Britanija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Malta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Irska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-0,4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Danska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1,0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598"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 dirty="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 dirty="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EU-27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11,3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11,1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10,8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10,9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-0,4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Dohodnina v BDP (v %)</a:t>
            </a:r>
            <a:r>
              <a:rPr lang="sl-SI" sz="24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/>
            </a:r>
            <a:br>
              <a:rPr lang="sl-SI" sz="24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</a:br>
            <a:endParaRPr lang="en-US" sz="2400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2238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</a:pPr>
            <a:endParaRPr lang="sl-SI" b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805267"/>
              </p:ext>
            </p:extLst>
          </p:nvPr>
        </p:nvGraphicFramePr>
        <p:xfrm>
          <a:off x="1367644" y="836712"/>
          <a:ext cx="6408711" cy="5498552"/>
        </p:xfrm>
        <a:graphic>
          <a:graphicData uri="http://schemas.openxmlformats.org/drawingml/2006/table">
            <a:tbl>
              <a:tblPr/>
              <a:tblGrid>
                <a:gridCol w="1033073"/>
                <a:gridCol w="764648"/>
                <a:gridCol w="764648"/>
                <a:gridCol w="764648"/>
                <a:gridCol w="764648"/>
                <a:gridCol w="1188392"/>
                <a:gridCol w="1128654"/>
              </a:tblGrid>
              <a:tr h="180645">
                <a:tc>
                  <a:txBody>
                    <a:bodyPr/>
                    <a:lstStyle/>
                    <a:p>
                      <a:endParaRPr lang="sl-SI" sz="1050" dirty="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1995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2000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2008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2011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2011-1995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2011-2008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Danska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26,3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25,6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25,1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24,3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-2,0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Švedska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18,1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16,6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15,0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-1,7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-1,6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Finska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14,5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Belgija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13,2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12,4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Italija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11,5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V. Britanija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Avstrija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-0,7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Irska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0,9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Nemčija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9,0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-0,6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Luksemburg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Nizozemska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Francija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Španija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Malta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0,5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Portugalska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Latvija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-0,8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Slovenija (17)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-0,3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-0,3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Estonija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-3,1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-0,9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Madžarska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-2,8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Grčija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3,6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4,8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Poljska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8,4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-3,9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-0,9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Ciper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3,7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5,0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-0,8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Češka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3,7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3,7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sl-SI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Litva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7,7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3,5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-2,7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-3,0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Romunija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6,9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3,5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3,4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3,3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-3,6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Bolgarija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4,0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2,9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-1,3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Slovaška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3,6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3,4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2,7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2,5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-1,1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>
                          <a:latin typeface="Arial"/>
                          <a:ea typeface="Times New Roman"/>
                          <a:cs typeface="Times New Roman"/>
                        </a:rPr>
                        <a:t>-0,2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85"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 dirty="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050">
                        <a:latin typeface="Calibri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>
                          <a:latin typeface="Arial"/>
                          <a:ea typeface="Times New Roman"/>
                          <a:cs typeface="Times New Roman"/>
                        </a:rPr>
                        <a:t>EU-27</a:t>
                      </a:r>
                      <a:endParaRPr lang="sl-SI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8,4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8,2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8,2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7,7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-0,7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50" b="1" dirty="0">
                          <a:latin typeface="Arial"/>
                          <a:ea typeface="Times New Roman"/>
                          <a:cs typeface="Times New Roman"/>
                        </a:rPr>
                        <a:t>-0,4</a:t>
                      </a:r>
                      <a:endParaRPr lang="sl-SI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68" marR="48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88"/>
          </a:xfrm>
        </p:spPr>
        <p:txBody>
          <a:bodyPr>
            <a:normAutofit/>
          </a:bodyPr>
          <a:lstStyle/>
          <a:p>
            <a:pPr eaLnBrk="1" hangingPunct="1"/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Dohodnina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 – </a:t>
            </a:r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prag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za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najvišje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sz="2400" b="1" dirty="0" err="1" smtClean="0">
                <a:solidFill>
                  <a:srgbClr val="FF0000"/>
                </a:solidFill>
                <a:latin typeface="+mn-lt"/>
              </a:rPr>
              <a:t>stopnje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 2013 </a:t>
            </a:r>
            <a:r>
              <a:rPr sz="2400" b="1" i="1" dirty="0" smtClean="0">
                <a:solidFill>
                  <a:srgbClr val="FF0000"/>
                </a:solidFill>
                <a:latin typeface="+mn-lt"/>
              </a:rPr>
              <a:t>/ 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BDP </a:t>
            </a:r>
            <a:r>
              <a:rPr sz="2400" b="1" i="1" dirty="0" smtClean="0">
                <a:solidFill>
                  <a:srgbClr val="FF0000"/>
                </a:solidFill>
                <a:latin typeface="+mn-lt"/>
              </a:rPr>
              <a:t>pc</a:t>
            </a:r>
            <a:r>
              <a:rPr sz="2400" b="1" dirty="0" smtClean="0">
                <a:solidFill>
                  <a:srgbClr val="FF0000"/>
                </a:solidFill>
                <a:latin typeface="+mn-lt"/>
              </a:rPr>
              <a:t> (v EUR)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158751"/>
              </p:ext>
            </p:extLst>
          </p:nvPr>
        </p:nvGraphicFramePr>
        <p:xfrm>
          <a:off x="683568" y="836712"/>
          <a:ext cx="7777162" cy="5492560"/>
        </p:xfrm>
        <a:graphic>
          <a:graphicData uri="http://schemas.openxmlformats.org/drawingml/2006/table">
            <a:tbl>
              <a:tblPr/>
              <a:tblGrid>
                <a:gridCol w="1079500"/>
                <a:gridCol w="1497012"/>
                <a:gridCol w="2052638"/>
                <a:gridCol w="1181100"/>
                <a:gridCol w="1195387"/>
                <a:gridCol w="77152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Najvišja</a:t>
                      </a: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stopnja</a:t>
                      </a: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(v %)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Prag</a:t>
                      </a:r>
                      <a:r>
                        <a:rPr kumimoji="0" lang="sl-SI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za najvišjo stopnjo</a:t>
                      </a: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(v EUR)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BDP</a:t>
                      </a:r>
                      <a:r>
                        <a:rPr kumimoji="0" lang="sl-SI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pc</a:t>
                      </a: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(v EUR)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Razmerje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Rang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Irska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41,0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32,800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35,600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0.9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Belgija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53,7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37,330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34,000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Luksemburg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43,6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100,000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83,600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Malta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35,0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19,500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16,100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Danska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55,6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61,336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43,700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1.4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Švedska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56,6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63,386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42,900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Nizozemska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52,0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55,991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35,900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Avstrija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50,0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60,000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36,200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Poljska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32,0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20,450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9,900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9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Grčija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46,0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42,000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17,200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2.4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Finska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51,1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100,000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35,900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2.8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Italija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47,3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75,001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25,700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2.9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Ciper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38,5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60,000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20,500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2.9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13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Slovenija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50,0 (41,0</a:t>
                      </a: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70,907 (18,960</a:t>
                      </a: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17,200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4.1 (1.1)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14 (2)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Portugalska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53,0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80,000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15,600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5.1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V. Britanija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45,0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178,635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30,100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5.9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16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Nemčija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47,5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250,731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32,299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7.8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17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Španija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52,0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300,000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22,700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13.2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18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Francija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50,2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500,000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30,600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16.3</a:t>
                      </a:r>
                      <a:endParaRPr kumimoji="0" lang="sl-SI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19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Slovaška</a:t>
                      </a:r>
                      <a:endParaRPr kumimoji="0" lang="sl-SI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25,0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Proporcionalna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davčna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stopnja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Latvija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24,0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Proporcionalna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davčna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stopnja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Češka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22,0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Proporcionalna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davčna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stopnja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Estonija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21,0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Proporcionalna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davčna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stopnja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Madžarska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16,0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Proporcionalna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davčna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stopnja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Romunija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16,0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Proporcionalna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davčna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stopnja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Litva</a:t>
                      </a:r>
                      <a:endParaRPr kumimoji="0" lang="sl-SI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15,0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Proporcionalna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davčna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stopnja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Bolgarija</a:t>
                      </a:r>
                      <a:endParaRPr kumimoji="0" lang="sl-SI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10,0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Proporcionalna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davčna</a:t>
                      </a: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stopnja</a:t>
                      </a:r>
                      <a:endParaRPr kumimoji="0" lang="sl-SI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2932" marR="529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isar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isar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isar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isar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isar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isar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isar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isar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isar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isar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isar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isar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1548</TotalTime>
  <Words>4056</Words>
  <Application>Microsoft Office PowerPoint</Application>
  <PresentationFormat>Diaprojekcija na zaslonu (4:3)</PresentationFormat>
  <Paragraphs>2715</Paragraphs>
  <Slides>43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43</vt:i4>
      </vt:variant>
    </vt:vector>
  </HeadingPairs>
  <TitlesOfParts>
    <vt:vector size="48" baseType="lpstr">
      <vt:lpstr>Arial</vt:lpstr>
      <vt:lpstr>Calibri</vt:lpstr>
      <vt:lpstr>Courier New</vt:lpstr>
      <vt:lpstr>Times New Roman</vt:lpstr>
      <vt:lpstr>Office Theme</vt:lpstr>
      <vt:lpstr>Ocena dolgoročne javno finančne vzdržnosti zdravstvenega sistema in  možnih virov financiranja</vt:lpstr>
      <vt:lpstr>   </vt:lpstr>
      <vt:lpstr>   </vt:lpstr>
      <vt:lpstr>   </vt:lpstr>
      <vt:lpstr>Skupni delež davkov, vključno s prispevki za socialno varnost v BDP (v %)</vt:lpstr>
      <vt:lpstr>Davki na delo v BDP (v %)</vt:lpstr>
      <vt:lpstr>Prispevki za socialno varnost v BDP (v %) </vt:lpstr>
      <vt:lpstr>Dohodnina v BDP (v %) </vt:lpstr>
      <vt:lpstr>Dohodnina – prag za najvišje stopnje 2013 / BDP pc (v EUR)</vt:lpstr>
      <vt:lpstr>Prispevki za socialno varnost v BDP (%)</vt:lpstr>
      <vt:lpstr>Prispevki za socialno varnost v Sloveniji</vt:lpstr>
      <vt:lpstr>Prispevki za socialno varnost v Sloveniji</vt:lpstr>
      <vt:lpstr>Najpomembnejši davki in prispevki v Sloveniji (milijonov EUR)</vt:lpstr>
      <vt:lpstr>Stopnje prispevkov in "payroll" davkov pri povprečni bruto plači </vt:lpstr>
      <vt:lpstr>  </vt:lpstr>
      <vt:lpstr>Porazdelitev dohodka in davkov pri prejemnikih obdavčljivega dohodka v letu 2012, povprečne vrednosti  (v EUR)</vt:lpstr>
      <vt:lpstr>Porazdelitev dohodka in davkov pri posameznikih, ki jim je bila odmerjena dohodnina v letu 2012, povprečne vrednosti (v EUR)</vt:lpstr>
      <vt:lpstr>Število in struktura prebivalstva Slovenije leta 2012</vt:lpstr>
      <vt:lpstr>PowerPointova predstavitev</vt:lpstr>
      <vt:lpstr>Pokojninske projekcije</vt:lpstr>
      <vt:lpstr>PowerPointova predstavitev</vt:lpstr>
      <vt:lpstr>Kumulativni delež izdatkov glede na starost in spol (v %)</vt:lpstr>
      <vt:lpstr>Deleži razredov izdatkov glede na starost; ženske (v %)</vt:lpstr>
      <vt:lpstr>PowerPointova predstavitev</vt:lpstr>
      <vt:lpstr>   </vt:lpstr>
      <vt:lpstr>Povprečno števila prvih obiskov glede na starost in spol</vt:lpstr>
      <vt:lpstr>Povprečno števila izdanih receptov glede na starost in spol</vt:lpstr>
      <vt:lpstr>PowerPointova predstavitev</vt:lpstr>
      <vt:lpstr>PowerPointova predstavitev</vt:lpstr>
      <vt:lpstr>Izdatki in viri sredstev zdravstvenega sistema v obdobju 2012-2060, kumulativne vrednosti (v % BDP)</vt:lpstr>
      <vt:lpstr>Scenariji za pokrivanje Primanjkljaja I. in Primanjkljaja II.</vt:lpstr>
      <vt:lpstr>Scenariji za pokrivanje Primanjkljaja I. in Primanjkljaja II.</vt:lpstr>
      <vt:lpstr> Scenarij 1:           Prispevki OZZ +1,2 o.t. (DDZ ostane; pokrivamo 152,1 mio / -40,7 mio dohodnina) </vt:lpstr>
      <vt:lpstr>  Scenarij 2:              Recept / Obisk / Franšiza  (DZZ ostane; pokrivamo 152,1 mio)                                 1 / 10 / 100  EUR </vt:lpstr>
      <vt:lpstr> Scenarij 2:        Recept / Obisk / Franšiza (DZZ ostane; pokrivamo 152,1 mio)             1 / 10 / 100  EUR </vt:lpstr>
      <vt:lpstr>  Scenarij 3:                prispevki OZZ +4,8 o.t. (DDZ ukinjen; pokrivamo 643,4 mio / -160,6 mio dohodnina)  </vt:lpstr>
      <vt:lpstr>  Scenarij 4:        Recept / Obisk / Franšiza (DZZ ukinjen; pokrivamo 643,4 mio)            2 / 20 / 950 EUR </vt:lpstr>
      <vt:lpstr>  Scenarij 4:            Recept / Obisk / Franšiza (DZZ ukinjen; pokrivamo 643,4 mio)                 2 / 20 / 950 EUR </vt:lpstr>
      <vt:lpstr>  Scenarij 5:                    Recept / Obisk / Franšiza   (DZZ ukinjen; pokrivamo 643,4 mio)         2 / 20 / 250  EUR </vt:lpstr>
      <vt:lpstr>  Scenarij 5:                    Recept / Obisk / Franšiza   (DZZ ukinjen; pokrivamo 643,4 mio)         2 / 20 / 250  EUR </vt:lpstr>
      <vt:lpstr>SKLEP</vt:lpstr>
      <vt:lpstr>PowerPointova predstavitev</vt:lpstr>
      <vt:lpstr>Obdavčitev povprečne plače - januar 2014</vt:lpstr>
    </vt:vector>
  </TitlesOfParts>
  <Company>Ekonomska fakulteta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Fiskalni sistem Slovenije</dc:title>
  <dc:creator>mitja.cok</dc:creator>
  <cp:lastModifiedBy>Barbara Štine</cp:lastModifiedBy>
  <cp:revision>200</cp:revision>
  <cp:lastPrinted>2014-03-10T10:29:41Z</cp:lastPrinted>
  <dcterms:created xsi:type="dcterms:W3CDTF">2014-01-22T09:01:31Z</dcterms:created>
  <dcterms:modified xsi:type="dcterms:W3CDTF">2017-11-29T09:37:04Z</dcterms:modified>
</cp:coreProperties>
</file>